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Lst>
  <p:notesMasterIdLst>
    <p:notesMasterId r:id="rId9"/>
  </p:notesMasterIdLst>
  <p:handoutMasterIdLst>
    <p:handoutMasterId r:id="rId10"/>
  </p:handoutMasterIdLst>
  <p:sldIdLst>
    <p:sldId id="305" r:id="rId5"/>
    <p:sldId id="307" r:id="rId6"/>
    <p:sldId id="308" r:id="rId7"/>
    <p:sldId id="309" r:id="rId8"/>
  </p:sldIdLst>
  <p:sldSz cx="12192000" cy="6858000"/>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Green, Jacqui" initials="GJ" lastIdx="2" clrIdx="6">
    <p:extLst>
      <p:ext uri="{19B8F6BF-5375-455C-9EA6-DF929625EA0E}">
        <p15:presenceInfo xmlns:p15="http://schemas.microsoft.com/office/powerpoint/2012/main" userId="S-1-5-21-597545548-1168997572-679101248-1255140" providerId="AD"/>
      </p:ext>
    </p:extLst>
  </p:cmAuthor>
  <p:cmAuthor id="1" name="catherine morgans" initials="cm" lastIdx="16" clrIdx="0">
    <p:extLst>
      <p:ext uri="{19B8F6BF-5375-455C-9EA6-DF929625EA0E}">
        <p15:presenceInfo xmlns:p15="http://schemas.microsoft.com/office/powerpoint/2012/main" userId="catherine morgans" providerId="None"/>
      </p:ext>
    </p:extLst>
  </p:cmAuthor>
  <p:cmAuthor id="8" name="Tewkesbury, Suzanne" initials="TS" lastIdx="1" clrIdx="7">
    <p:extLst>
      <p:ext uri="{19B8F6BF-5375-455C-9EA6-DF929625EA0E}">
        <p15:presenceInfo xmlns:p15="http://schemas.microsoft.com/office/powerpoint/2012/main" userId="S-1-5-21-597545548-1168997572-679101248-1226505" providerId="AD"/>
      </p:ext>
    </p:extLst>
  </p:cmAuthor>
  <p:cmAuthor id="2" name="Martha Roberts" initials="MR" lastIdx="16" clrIdx="1">
    <p:extLst>
      <p:ext uri="{19B8F6BF-5375-455C-9EA6-DF929625EA0E}">
        <p15:presenceInfo xmlns:p15="http://schemas.microsoft.com/office/powerpoint/2012/main" userId="Martha Roberts" providerId="None"/>
      </p:ext>
    </p:extLst>
  </p:cmAuthor>
  <p:cmAuthor id="3" name="Amy Collins" initials="AC" lastIdx="5" clrIdx="2">
    <p:extLst>
      <p:ext uri="{19B8F6BF-5375-455C-9EA6-DF929625EA0E}">
        <p15:presenceInfo xmlns:p15="http://schemas.microsoft.com/office/powerpoint/2012/main" userId="Amy Collins" providerId="None"/>
      </p:ext>
    </p:extLst>
  </p:cmAuthor>
  <p:cmAuthor id="4" name="Libby Metselaar" initials="LM" lastIdx="9" clrIdx="3">
    <p:extLst>
      <p:ext uri="{19B8F6BF-5375-455C-9EA6-DF929625EA0E}">
        <p15:presenceInfo xmlns:p15="http://schemas.microsoft.com/office/powerpoint/2012/main" userId="S-1-5-21-65211305-1932272916-2976581339-5542" providerId="AD"/>
      </p:ext>
    </p:extLst>
  </p:cmAuthor>
  <p:cmAuthor id="5" name="Estelle Hook" initials="EH" lastIdx="2" clrIdx="4">
    <p:extLst>
      <p:ext uri="{19B8F6BF-5375-455C-9EA6-DF929625EA0E}">
        <p15:presenceInfo xmlns:p15="http://schemas.microsoft.com/office/powerpoint/2012/main" userId="S-1-5-21-65211305-1932272916-2976581339-1984" providerId="AD"/>
      </p:ext>
    </p:extLst>
  </p:cmAuthor>
  <p:cmAuthor id="6" name="Sarah Smith" initials="SS" lastIdx="3" clrIdx="5">
    <p:extLst>
      <p:ext uri="{19B8F6BF-5375-455C-9EA6-DF929625EA0E}">
        <p15:presenceInfo xmlns:p15="http://schemas.microsoft.com/office/powerpoint/2012/main" userId="Sarah Smi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56D34A-7EED-A8F4-875F-163201D7323F}" v="31" dt="2022-03-21T12:15:12.294"/>
    <p1510:client id="{72023AA8-4169-3CBE-3756-0A6D8A20B793}" v="37" dt="2022-03-30T14:36:08.164"/>
    <p1510:client id="{B01F48D2-9200-D7A7-7C9E-81AF7D21FC5F}" v="12" dt="2022-03-30T14:41:53.0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74" autoAdjust="0"/>
  </p:normalViewPr>
  <p:slideViewPr>
    <p:cSldViewPr snapToGrid="0" snapToObjects="1">
      <p:cViewPr varScale="1">
        <p:scale>
          <a:sx n="114" d="100"/>
          <a:sy n="114" d="100"/>
        </p:scale>
        <p:origin x="41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notesViewPr>
    <p:cSldViewPr snapToGrid="0" snapToObjects="1">
      <p:cViewPr varScale="1">
        <p:scale>
          <a:sx n="61" d="100"/>
          <a:sy n="61" d="100"/>
        </p:scale>
        <p:origin x="3269" y="48"/>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ki Dellow" userId="S::beki.dellow1@england.nhs.uk::e3509171-fa3e-4ed9-8cd5-460bd19f5417" providerId="AD" clId="Web-{72023AA8-4169-3CBE-3756-0A6D8A20B793}"/>
    <pc:docChg chg="modSld">
      <pc:chgData name="Beki Dellow" userId="S::beki.dellow1@england.nhs.uk::e3509171-fa3e-4ed9-8cd5-460bd19f5417" providerId="AD" clId="Web-{72023AA8-4169-3CBE-3756-0A6D8A20B793}" dt="2022-03-30T14:36:08.164" v="33" actId="20577"/>
      <pc:docMkLst>
        <pc:docMk/>
      </pc:docMkLst>
      <pc:sldChg chg="modSp">
        <pc:chgData name="Beki Dellow" userId="S::beki.dellow1@england.nhs.uk::e3509171-fa3e-4ed9-8cd5-460bd19f5417" providerId="AD" clId="Web-{72023AA8-4169-3CBE-3756-0A6D8A20B793}" dt="2022-03-30T14:36:08.164" v="33" actId="20577"/>
        <pc:sldMkLst>
          <pc:docMk/>
          <pc:sldMk cId="515689820" sldId="305"/>
        </pc:sldMkLst>
        <pc:spChg chg="mod">
          <ac:chgData name="Beki Dellow" userId="S::beki.dellow1@england.nhs.uk::e3509171-fa3e-4ed9-8cd5-460bd19f5417" providerId="AD" clId="Web-{72023AA8-4169-3CBE-3756-0A6D8A20B793}" dt="2022-03-30T14:36:08.164" v="33" actId="20577"/>
          <ac:spMkLst>
            <pc:docMk/>
            <pc:sldMk cId="515689820" sldId="305"/>
            <ac:spMk id="3" creationId="{26E816AD-04B6-495B-9F45-EB74763C8AC6}"/>
          </ac:spMkLst>
        </pc:spChg>
      </pc:sldChg>
    </pc:docChg>
  </pc:docChgLst>
  <pc:docChgLst>
    <pc:chgData name="Beki Dellow" userId="S::beki.dellow1@england.nhs.uk::e3509171-fa3e-4ed9-8cd5-460bd19f5417" providerId="AD" clId="Web-{3956D34A-7EED-A8F4-875F-163201D7323F}"/>
    <pc:docChg chg="modSld">
      <pc:chgData name="Beki Dellow" userId="S::beki.dellow1@england.nhs.uk::e3509171-fa3e-4ed9-8cd5-460bd19f5417" providerId="AD" clId="Web-{3956D34A-7EED-A8F4-875F-163201D7323F}" dt="2022-03-21T12:15:09.044" v="28" actId="20577"/>
      <pc:docMkLst>
        <pc:docMk/>
      </pc:docMkLst>
      <pc:sldChg chg="modSp">
        <pc:chgData name="Beki Dellow" userId="S::beki.dellow1@england.nhs.uk::e3509171-fa3e-4ed9-8cd5-460bd19f5417" providerId="AD" clId="Web-{3956D34A-7EED-A8F4-875F-163201D7323F}" dt="2022-03-21T12:14:50.559" v="15" actId="20577"/>
        <pc:sldMkLst>
          <pc:docMk/>
          <pc:sldMk cId="515689820" sldId="305"/>
        </pc:sldMkLst>
        <pc:spChg chg="mod">
          <ac:chgData name="Beki Dellow" userId="S::beki.dellow1@england.nhs.uk::e3509171-fa3e-4ed9-8cd5-460bd19f5417" providerId="AD" clId="Web-{3956D34A-7EED-A8F4-875F-163201D7323F}" dt="2022-03-21T12:14:50.559" v="15" actId="20577"/>
          <ac:spMkLst>
            <pc:docMk/>
            <pc:sldMk cId="515689820" sldId="305"/>
            <ac:spMk id="3" creationId="{26E816AD-04B6-495B-9F45-EB74763C8AC6}"/>
          </ac:spMkLst>
        </pc:spChg>
      </pc:sldChg>
      <pc:sldChg chg="modSp">
        <pc:chgData name="Beki Dellow" userId="S::beki.dellow1@england.nhs.uk::e3509171-fa3e-4ed9-8cd5-460bd19f5417" providerId="AD" clId="Web-{3956D34A-7EED-A8F4-875F-163201D7323F}" dt="2022-03-21T12:14:58.653" v="16" actId="20577"/>
        <pc:sldMkLst>
          <pc:docMk/>
          <pc:sldMk cId="3448497672" sldId="307"/>
        </pc:sldMkLst>
        <pc:spChg chg="mod">
          <ac:chgData name="Beki Dellow" userId="S::beki.dellow1@england.nhs.uk::e3509171-fa3e-4ed9-8cd5-460bd19f5417" providerId="AD" clId="Web-{3956D34A-7EED-A8F4-875F-163201D7323F}" dt="2022-03-21T12:14:58.653" v="16" actId="20577"/>
          <ac:spMkLst>
            <pc:docMk/>
            <pc:sldMk cId="3448497672" sldId="307"/>
            <ac:spMk id="12" creationId="{4DDC0D1D-6B01-4841-A10F-58D0CCEAC664}"/>
          </ac:spMkLst>
        </pc:spChg>
      </pc:sldChg>
      <pc:sldChg chg="modSp">
        <pc:chgData name="Beki Dellow" userId="S::beki.dellow1@england.nhs.uk::e3509171-fa3e-4ed9-8cd5-460bd19f5417" providerId="AD" clId="Web-{3956D34A-7EED-A8F4-875F-163201D7323F}" dt="2022-03-21T12:15:09.044" v="28" actId="20577"/>
        <pc:sldMkLst>
          <pc:docMk/>
          <pc:sldMk cId="2350046420" sldId="308"/>
        </pc:sldMkLst>
        <pc:spChg chg="mod">
          <ac:chgData name="Beki Dellow" userId="S::beki.dellow1@england.nhs.uk::e3509171-fa3e-4ed9-8cd5-460bd19f5417" providerId="AD" clId="Web-{3956D34A-7EED-A8F4-875F-163201D7323F}" dt="2022-03-21T12:15:09.044" v="28" actId="20577"/>
          <ac:spMkLst>
            <pc:docMk/>
            <pc:sldMk cId="2350046420" sldId="308"/>
            <ac:spMk id="12" creationId="{4DDC0D1D-6B01-4841-A10F-58D0CCEAC664}"/>
          </ac:spMkLst>
        </pc:spChg>
      </pc:sldChg>
      <pc:sldChg chg="modSp">
        <pc:chgData name="Beki Dellow" userId="S::beki.dellow1@england.nhs.uk::e3509171-fa3e-4ed9-8cd5-460bd19f5417" providerId="AD" clId="Web-{3956D34A-7EED-A8F4-875F-163201D7323F}" dt="2022-03-21T12:14:26.105" v="2" actId="20577"/>
        <pc:sldMkLst>
          <pc:docMk/>
          <pc:sldMk cId="3956182029" sldId="309"/>
        </pc:sldMkLst>
        <pc:spChg chg="mod">
          <ac:chgData name="Beki Dellow" userId="S::beki.dellow1@england.nhs.uk::e3509171-fa3e-4ed9-8cd5-460bd19f5417" providerId="AD" clId="Web-{3956D34A-7EED-A8F4-875F-163201D7323F}" dt="2022-03-21T12:14:26.105" v="2" actId="20577"/>
          <ac:spMkLst>
            <pc:docMk/>
            <pc:sldMk cId="3956182029" sldId="309"/>
            <ac:spMk id="2" creationId="{BB2C9AA0-D70C-4827-A6FC-2C48C1F5345F}"/>
          </ac:spMkLst>
        </pc:spChg>
      </pc:sldChg>
    </pc:docChg>
  </pc:docChgLst>
  <pc:docChgLst>
    <pc:chgData name="Beki Dellow" userId="S::beki.dellow1@england.nhs.uk::e3509171-fa3e-4ed9-8cd5-460bd19f5417" providerId="AD" clId="Web-{B01F48D2-9200-D7A7-7C9E-81AF7D21FC5F}"/>
    <pc:docChg chg="modSld">
      <pc:chgData name="Beki Dellow" userId="S::beki.dellow1@england.nhs.uk::e3509171-fa3e-4ed9-8cd5-460bd19f5417" providerId="AD" clId="Web-{B01F48D2-9200-D7A7-7C9E-81AF7D21FC5F}" dt="2022-03-30T14:41:53.093" v="11" actId="20577"/>
      <pc:docMkLst>
        <pc:docMk/>
      </pc:docMkLst>
      <pc:sldChg chg="modSp">
        <pc:chgData name="Beki Dellow" userId="S::beki.dellow1@england.nhs.uk::e3509171-fa3e-4ed9-8cd5-460bd19f5417" providerId="AD" clId="Web-{B01F48D2-9200-D7A7-7C9E-81AF7D21FC5F}" dt="2022-03-30T14:41:53.093" v="11" actId="20577"/>
        <pc:sldMkLst>
          <pc:docMk/>
          <pc:sldMk cId="515689820" sldId="305"/>
        </pc:sldMkLst>
        <pc:spChg chg="mod">
          <ac:chgData name="Beki Dellow" userId="S::beki.dellow1@england.nhs.uk::e3509171-fa3e-4ed9-8cd5-460bd19f5417" providerId="AD" clId="Web-{B01F48D2-9200-D7A7-7C9E-81AF7D21FC5F}" dt="2022-03-30T14:41:53.093" v="11" actId="20577"/>
          <ac:spMkLst>
            <pc:docMk/>
            <pc:sldMk cId="515689820" sldId="305"/>
            <ac:spMk id="3" creationId="{26E816AD-04B6-495B-9F45-EB74763C8AC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1790A331-7ADD-4391-8CA5-606C9BFD26F5}" type="datetimeFigureOut">
              <a:rPr lang="en-GB" smtClean="0"/>
              <a:t>30/03/2022</a:t>
            </a:fld>
            <a:endParaRPr lang="en-GB" dirty="0"/>
          </a:p>
        </p:txBody>
      </p:sp>
      <p:sp>
        <p:nvSpPr>
          <p:cNvPr id="4" name="Footer Placeholder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r>
              <a:rPr lang="en-GB" dirty="0"/>
              <a:t>NHS Improvement</a:t>
            </a:r>
          </a:p>
        </p:txBody>
      </p:sp>
      <p:sp>
        <p:nvSpPr>
          <p:cNvPr id="5" name="Slide Number Placeholder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dirty="0"/>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002AE991-F138-4FD8-982E-957F3CA6A0F6}" type="datetimeFigureOut">
              <a:rPr lang="en-GB" smtClean="0"/>
              <a:t>30/03/2022</a:t>
            </a:fld>
            <a:endParaRPr lang="en-GB" dirty="0"/>
          </a:p>
        </p:txBody>
      </p:sp>
      <p:sp>
        <p:nvSpPr>
          <p:cNvPr id="4" name="Slide Image Placeholder 3"/>
          <p:cNvSpPr>
            <a:spLocks noGrp="1" noRot="1" noChangeAspect="1"/>
          </p:cNvSpPr>
          <p:nvPr>
            <p:ph type="sldImg" idx="2"/>
          </p:nvPr>
        </p:nvSpPr>
        <p:spPr>
          <a:xfrm>
            <a:off x="79375" y="739775"/>
            <a:ext cx="6583363"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r>
              <a:rPr lang="en-GB" dirty="0"/>
              <a:t>NHS Improvement</a:t>
            </a:r>
          </a:p>
        </p:txBody>
      </p:sp>
      <p:sp>
        <p:nvSpPr>
          <p:cNvPr id="7" name="Slide Number Placehold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dirty="0"/>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2"/>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8" name="Picture 7" descr="A picture containing clipart&#10;&#10;Description generated with very high confidence">
            <a:extLst>
              <a:ext uri="{FF2B5EF4-FFF2-40B4-BE49-F238E27FC236}">
                <a16:creationId xmlns:a16="http://schemas.microsoft.com/office/drawing/2014/main" id="{4D13536C-6A90-413F-AE05-F6E5E13B0ED0}"/>
              </a:ext>
            </a:extLst>
          </p:cNvPr>
          <p:cNvPicPr>
            <a:picLocks noChangeAspect="1"/>
          </p:cNvPicPr>
          <p:nvPr userDrawn="1"/>
        </p:nvPicPr>
        <p:blipFill>
          <a:blip r:embed="rId3"/>
          <a:stretch>
            <a:fillRect/>
          </a:stretch>
        </p:blipFill>
        <p:spPr>
          <a:xfrm>
            <a:off x="10668000" y="293024"/>
            <a:ext cx="1034419" cy="43641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388419" y="1281881"/>
            <a:ext cx="11314000" cy="5002530"/>
          </a:xfrm>
          <a:prstGeom prst="rect">
            <a:avLst/>
          </a:prstGeom>
        </p:spPr>
        <p:txBody>
          <a:bodyPr/>
          <a:lstStyle>
            <a:lvl1pPr>
              <a:lnSpc>
                <a:spcPct val="100000"/>
              </a:lnSpc>
              <a:spcBef>
                <a:spcPts val="1000"/>
              </a:spcBef>
              <a:spcAft>
                <a:spcPts val="600"/>
              </a:spcAft>
              <a:buClr>
                <a:srgbClr val="005EB8"/>
              </a:buClr>
              <a:defRPr sz="2000">
                <a:solidFill>
                  <a:srgbClr val="005EB8"/>
                </a:solidFill>
                <a:latin typeface="Arial" panose="020B0604020202020204" pitchFamily="34" charset="0"/>
                <a:cs typeface="Arial" panose="020B0604020202020204" pitchFamily="34" charset="0"/>
              </a:defRPr>
            </a:lvl1pPr>
            <a:lvl2pPr>
              <a:lnSpc>
                <a:spcPct val="100000"/>
              </a:lnSpc>
              <a:spcBef>
                <a:spcPts val="600"/>
              </a:spcBef>
              <a:spcAft>
                <a:spcPts val="600"/>
              </a:spcAft>
              <a:buClr>
                <a:schemeClr val="tx1">
                  <a:lumMod val="50000"/>
                  <a:lumOff val="50000"/>
                </a:schemeClr>
              </a:buClr>
              <a:defRPr sz="1800">
                <a:solidFill>
                  <a:schemeClr val="tx1">
                    <a:lumMod val="50000"/>
                    <a:lumOff val="50000"/>
                  </a:schemeClr>
                </a:solidFill>
                <a:latin typeface="Arial" panose="020B0604020202020204" pitchFamily="34" charset="0"/>
                <a:cs typeface="Arial" panose="020B0604020202020204" pitchFamily="34" charset="0"/>
              </a:defRPr>
            </a:lvl2pPr>
            <a:lvl3pPr>
              <a:lnSpc>
                <a:spcPct val="100000"/>
              </a:lnSpc>
              <a:spcBef>
                <a:spcPts val="600"/>
              </a:spcBef>
              <a:spcAft>
                <a:spcPts val="600"/>
              </a:spcAft>
              <a:buClr>
                <a:schemeClr val="tx1">
                  <a:lumMod val="50000"/>
                  <a:lumOff val="50000"/>
                </a:schemeClr>
              </a:buClr>
              <a:defRPr sz="1600">
                <a:solidFill>
                  <a:schemeClr val="tx1">
                    <a:lumMod val="50000"/>
                    <a:lumOff val="50000"/>
                  </a:schemeClr>
                </a:solidFill>
                <a:latin typeface="Arial" panose="020B0604020202020204" pitchFamily="34" charset="0"/>
                <a:cs typeface="Arial" panose="020B0604020202020204" pitchFamily="34" charset="0"/>
              </a:defRPr>
            </a:lvl3pPr>
            <a:lvl4pPr>
              <a:lnSpc>
                <a:spcPct val="100000"/>
              </a:lnSpc>
              <a:spcBef>
                <a:spcPts val="600"/>
              </a:spcBef>
              <a:spcAft>
                <a:spcPts val="600"/>
              </a:spcAft>
              <a:buClr>
                <a:schemeClr val="tx1">
                  <a:lumMod val="50000"/>
                  <a:lumOff val="50000"/>
                </a:schemeClr>
              </a:buClr>
              <a:defRPr sz="1400">
                <a:solidFill>
                  <a:schemeClr val="tx1">
                    <a:lumMod val="50000"/>
                    <a:lumOff val="50000"/>
                  </a:schemeClr>
                </a:solidFill>
                <a:latin typeface="Arial" panose="020B0604020202020204" pitchFamily="34" charset="0"/>
                <a:cs typeface="Arial" panose="020B0604020202020204" pitchFamily="34" charset="0"/>
              </a:defRPr>
            </a:lvl4pPr>
            <a:lvl5pPr>
              <a:lnSpc>
                <a:spcPct val="100000"/>
              </a:lnSpc>
              <a:spcBef>
                <a:spcPts val="600"/>
              </a:spcBef>
              <a:spcAft>
                <a:spcPts val="600"/>
              </a:spcAft>
              <a:buClr>
                <a:schemeClr val="tx1">
                  <a:lumMod val="50000"/>
                  <a:lumOff val="50000"/>
                </a:schemeClr>
              </a:buClr>
              <a:defRPr sz="1200">
                <a:solidFill>
                  <a:schemeClr val="tx1">
                    <a:lumMod val="50000"/>
                    <a:lumOff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a:xfrm>
            <a:off x="388419" y="308025"/>
            <a:ext cx="8756073" cy="611649"/>
          </a:xfrm>
          <a:prstGeom prst="rect">
            <a:avLst/>
          </a:prstGeom>
        </p:spPr>
        <p:txBody>
          <a:bodyPr>
            <a:normAutofit/>
          </a:bodyPr>
          <a:lstStyle>
            <a:lvl1pPr>
              <a:defRPr sz="32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descr="A picture containing clipart&#10;&#10;Description generated with very high confidence">
            <a:extLst>
              <a:ext uri="{FF2B5EF4-FFF2-40B4-BE49-F238E27FC236}">
                <a16:creationId xmlns:a16="http://schemas.microsoft.com/office/drawing/2014/main" id="{D84A4931-81A1-4F38-A0AE-A8D25D4B05E5}"/>
              </a:ext>
            </a:extLst>
          </p:cNvPr>
          <p:cNvPicPr>
            <a:picLocks noChangeAspect="1"/>
          </p:cNvPicPr>
          <p:nvPr userDrawn="1"/>
        </p:nvPicPr>
        <p:blipFill>
          <a:blip r:embed="rId2"/>
          <a:stretch>
            <a:fillRect/>
          </a:stretch>
        </p:blipFill>
        <p:spPr>
          <a:xfrm>
            <a:off x="10668000" y="293024"/>
            <a:ext cx="1034419" cy="436418"/>
          </a:xfrm>
          <a:prstGeom prst="rect">
            <a:avLst/>
          </a:prstGeom>
        </p:spPr>
      </p:pic>
    </p:spTree>
    <p:extLst>
      <p:ext uri="{BB962C8B-B14F-4D97-AF65-F5344CB8AC3E}">
        <p14:creationId xmlns:p14="http://schemas.microsoft.com/office/powerpoint/2010/main" val="1210553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3/30/2022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TextBox 6">
            <a:extLst>
              <a:ext uri="{FF2B5EF4-FFF2-40B4-BE49-F238E27FC236}">
                <a16:creationId xmlns:a16="http://schemas.microsoft.com/office/drawing/2014/main" id="{DCF98B18-62B8-438D-8B60-1A044226CAE4}"/>
              </a:ext>
            </a:extLst>
          </p:cNvPr>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74840231"/>
      </p:ext>
    </p:extLst>
  </p:cSld>
  <p:clrMap bg1="lt1" tx1="dk1" bg2="lt2" tx2="dk2" accent1="accent1" accent2="accent2" accent3="accent3" accent4="accent4" accent5="accent5" accent6="accent6" hlink="hlink" folHlink="folHlink"/>
  <p:sldLayoutIdLst>
    <p:sldLayoutId id="2147483661" r:id="rId1"/>
    <p:sldLayoutId id="2147483675"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talent.sw@nhs.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CD0E7-294E-4E39-A303-718D2F2D4A8B}"/>
              </a:ext>
            </a:extLst>
          </p:cNvPr>
          <p:cNvSpPr>
            <a:spLocks noGrp="1"/>
          </p:cNvSpPr>
          <p:nvPr>
            <p:ph type="title"/>
          </p:nvPr>
        </p:nvSpPr>
        <p:spPr/>
        <p:txBody>
          <a:bodyPr>
            <a:normAutofit fontScale="90000"/>
          </a:bodyPr>
          <a:lstStyle/>
          <a:p>
            <a:pPr>
              <a:lnSpc>
                <a:spcPct val="150000"/>
              </a:lnSpc>
            </a:pPr>
            <a:r>
              <a:rPr lang="en-GB" sz="5300" b="1" dirty="0"/>
              <a:t>Career Development Workshops</a:t>
            </a:r>
            <a:br>
              <a:rPr lang="en-GB" b="1" dirty="0"/>
            </a:br>
            <a:r>
              <a:rPr lang="en-GB" sz="2700" b="1" dirty="0"/>
              <a:t>NHS England and NHS Improvement in collaboration with Korn Ferry  </a:t>
            </a:r>
            <a:br>
              <a:rPr lang="en-GB" dirty="0"/>
            </a:br>
            <a:endParaRPr lang="en-GB" dirty="0"/>
          </a:p>
        </p:txBody>
      </p:sp>
      <p:sp>
        <p:nvSpPr>
          <p:cNvPr id="3" name="Subtitle 2">
            <a:extLst>
              <a:ext uri="{FF2B5EF4-FFF2-40B4-BE49-F238E27FC236}">
                <a16:creationId xmlns:a16="http://schemas.microsoft.com/office/drawing/2014/main" id="{26E816AD-04B6-495B-9F45-EB74763C8AC6}"/>
              </a:ext>
            </a:extLst>
          </p:cNvPr>
          <p:cNvSpPr>
            <a:spLocks noGrp="1"/>
          </p:cNvSpPr>
          <p:nvPr>
            <p:ph type="subTitle" idx="1"/>
          </p:nvPr>
        </p:nvSpPr>
        <p:spPr/>
        <p:txBody>
          <a:bodyPr vert="horz" lIns="91440" tIns="45720" rIns="91440" bIns="45720" rtlCol="0" anchor="t">
            <a:noAutofit/>
          </a:bodyPr>
          <a:lstStyle/>
          <a:p>
            <a:pPr marL="342900" indent="-342900">
              <a:lnSpc>
                <a:spcPct val="150000"/>
              </a:lnSpc>
              <a:buFont typeface="Arial" panose="020B0604020202020204" pitchFamily="34" charset="0"/>
              <a:buChar char="•"/>
            </a:pPr>
            <a:r>
              <a:rPr lang="en-GB" sz="1600" dirty="0">
                <a:latin typeface="Arial"/>
                <a:cs typeface="Arial"/>
              </a:rPr>
              <a:t>Workshop A (Part 1): Career Development – Wednesday 18th May 2022; 9am - 1pm</a:t>
            </a:r>
            <a:endParaRPr lang="en-GB" sz="1600" dirty="0"/>
          </a:p>
          <a:p>
            <a:pPr marL="342900" indent="-342900">
              <a:lnSpc>
                <a:spcPct val="150000"/>
              </a:lnSpc>
              <a:buFont typeface="Arial" panose="020B0604020202020204" pitchFamily="34" charset="0"/>
              <a:buChar char="•"/>
            </a:pPr>
            <a:r>
              <a:rPr lang="en-GB" sz="1600" dirty="0">
                <a:latin typeface="Arial"/>
                <a:cs typeface="Arial"/>
              </a:rPr>
              <a:t>Workshop B (Part 2): Planning my Path to Success – Wednesday 25th May 2022; 9am - 1pm</a:t>
            </a:r>
            <a:endParaRPr lang="en-GB" sz="1600" dirty="0"/>
          </a:p>
        </p:txBody>
      </p:sp>
      <p:pic>
        <p:nvPicPr>
          <p:cNvPr id="5" name="Picture 4">
            <a:extLst>
              <a:ext uri="{FF2B5EF4-FFF2-40B4-BE49-F238E27FC236}">
                <a16:creationId xmlns:a16="http://schemas.microsoft.com/office/drawing/2014/main" id="{23DFF63D-075C-4070-BEFD-2A6DF1AE2321}"/>
              </a:ext>
            </a:extLst>
          </p:cNvPr>
          <p:cNvPicPr>
            <a:picLocks noChangeAspect="1"/>
          </p:cNvPicPr>
          <p:nvPr/>
        </p:nvPicPr>
        <p:blipFill>
          <a:blip r:embed="rId2"/>
          <a:stretch>
            <a:fillRect/>
          </a:stretch>
        </p:blipFill>
        <p:spPr>
          <a:xfrm>
            <a:off x="599385" y="218545"/>
            <a:ext cx="5496615" cy="1782860"/>
          </a:xfrm>
          <a:prstGeom prst="rect">
            <a:avLst/>
          </a:prstGeom>
        </p:spPr>
      </p:pic>
    </p:spTree>
    <p:extLst>
      <p:ext uri="{BB962C8B-B14F-4D97-AF65-F5344CB8AC3E}">
        <p14:creationId xmlns:p14="http://schemas.microsoft.com/office/powerpoint/2010/main" val="515689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C6C755-BB78-4C52-920D-A4BB86722ACF}"/>
              </a:ext>
            </a:extLst>
          </p:cNvPr>
          <p:cNvSpPr>
            <a:spLocks noGrp="1"/>
          </p:cNvSpPr>
          <p:nvPr>
            <p:ph type="title"/>
          </p:nvPr>
        </p:nvSpPr>
        <p:spPr/>
        <p:txBody>
          <a:bodyPr>
            <a:normAutofit fontScale="90000"/>
          </a:bodyPr>
          <a:lstStyle/>
          <a:p>
            <a:pPr>
              <a:lnSpc>
                <a:spcPct val="150000"/>
              </a:lnSpc>
            </a:pPr>
            <a:r>
              <a:rPr lang="en-GB" b="1" dirty="0"/>
              <a:t>Workshop Details</a:t>
            </a:r>
            <a:br>
              <a:rPr lang="en-GB" dirty="0"/>
            </a:br>
            <a:endParaRPr lang="en-GB" dirty="0"/>
          </a:p>
        </p:txBody>
      </p:sp>
      <p:sp>
        <p:nvSpPr>
          <p:cNvPr id="4" name="Footer Placeholder 3">
            <a:extLst>
              <a:ext uri="{FF2B5EF4-FFF2-40B4-BE49-F238E27FC236}">
                <a16:creationId xmlns:a16="http://schemas.microsoft.com/office/drawing/2014/main" id="{B803AEF2-B444-463E-9EB2-FEA786A8481E}"/>
              </a:ext>
            </a:extLst>
          </p:cNvPr>
          <p:cNvSpPr>
            <a:spLocks noGrp="1"/>
          </p:cNvSpPr>
          <p:nvPr>
            <p:ph type="ftr" sz="quarter" idx="3"/>
          </p:nvPr>
        </p:nvSpPr>
        <p:spPr/>
        <p:txBody>
          <a:bodyPr/>
          <a:lstStyle/>
          <a:p>
            <a:r>
              <a:rPr lang="en-US" dirty="0"/>
              <a:t>Presentation title</a:t>
            </a:r>
          </a:p>
        </p:txBody>
      </p:sp>
      <p:sp>
        <p:nvSpPr>
          <p:cNvPr id="12" name="Content Placeholder 11">
            <a:extLst>
              <a:ext uri="{FF2B5EF4-FFF2-40B4-BE49-F238E27FC236}">
                <a16:creationId xmlns:a16="http://schemas.microsoft.com/office/drawing/2014/main" id="{4DDC0D1D-6B01-4841-A10F-58D0CCEAC664}"/>
              </a:ext>
            </a:extLst>
          </p:cNvPr>
          <p:cNvSpPr>
            <a:spLocks noGrp="1"/>
          </p:cNvSpPr>
          <p:nvPr>
            <p:ph sz="quarter" idx="10"/>
          </p:nvPr>
        </p:nvSpPr>
        <p:spPr>
          <a:xfrm>
            <a:off x="388419" y="761763"/>
            <a:ext cx="11314000" cy="5002530"/>
          </a:xfrm>
        </p:spPr>
        <p:txBody>
          <a:bodyPr vert="horz" lIns="91440" tIns="45720" rIns="91440" bIns="45720" rtlCol="0" anchor="t">
            <a:normAutofit fontScale="25000" lnSpcReduction="20000"/>
          </a:bodyPr>
          <a:lstStyle/>
          <a:p>
            <a:pPr marL="0" indent="0">
              <a:lnSpc>
                <a:spcPct val="170000"/>
              </a:lnSpc>
              <a:buNone/>
            </a:pPr>
            <a:r>
              <a:rPr lang="en-GB" sz="6400" u="sng" dirty="0"/>
              <a:t>Workshop A (part 1): </a:t>
            </a:r>
            <a:r>
              <a:rPr lang="en-GB" sz="6400" b="1" u="sng" dirty="0"/>
              <a:t>Career development </a:t>
            </a:r>
          </a:p>
          <a:p>
            <a:pPr marL="0" indent="0">
              <a:lnSpc>
                <a:spcPct val="170000"/>
              </a:lnSpc>
              <a:buNone/>
            </a:pPr>
            <a:r>
              <a:rPr lang="en-GB" sz="4800" dirty="0">
                <a:latin typeface="Arial"/>
                <a:cs typeface="Arial"/>
              </a:rPr>
              <a:t>Date: 18th May 2022; Time: 09:00am -13:00pm </a:t>
            </a:r>
            <a:r>
              <a:rPr lang="en-GB" sz="4800" b="1" u="sng" dirty="0">
                <a:solidFill>
                  <a:srgbClr val="FF0000"/>
                </a:solidFill>
                <a:latin typeface="Arial"/>
                <a:cs typeface="Arial"/>
                <a:sym typeface="Arial"/>
              </a:rPr>
              <a:t>*Please note pre- work is required for both sessions </a:t>
            </a:r>
            <a:endParaRPr lang="en-GB" sz="4800" dirty="0"/>
          </a:p>
          <a:p>
            <a:pPr marL="0" indent="0">
              <a:lnSpc>
                <a:spcPct val="170000"/>
              </a:lnSpc>
              <a:buNone/>
            </a:pPr>
            <a:r>
              <a:rPr lang="en-GB" sz="4800" dirty="0">
                <a:solidFill>
                  <a:srgbClr val="0070C0"/>
                </a:solidFill>
              </a:rPr>
              <a:t>This workshop is targeted at helping participants understand who they want to be as a leader and experience they will need to gain, rather than practical interviewing/CV writing skill development.</a:t>
            </a:r>
          </a:p>
          <a:p>
            <a:pPr marL="0" indent="0">
              <a:lnSpc>
                <a:spcPct val="170000"/>
              </a:lnSpc>
              <a:buNone/>
            </a:pPr>
            <a:r>
              <a:rPr lang="en-GB" sz="4800" dirty="0">
                <a:solidFill>
                  <a:srgbClr val="0070C0"/>
                </a:solidFill>
              </a:rPr>
              <a:t>Further aims of the workshop are to help participants create a focussed plan to further their career by:</a:t>
            </a:r>
          </a:p>
          <a:p>
            <a:pPr>
              <a:lnSpc>
                <a:spcPct val="170000"/>
              </a:lnSpc>
            </a:pPr>
            <a:r>
              <a:rPr lang="en-GB" sz="4800" dirty="0">
                <a:solidFill>
                  <a:srgbClr val="0070C0"/>
                </a:solidFill>
              </a:rPr>
              <a:t>Guiding and grounding personal career plans with a clear sense of personal purpose.</a:t>
            </a:r>
          </a:p>
          <a:p>
            <a:pPr>
              <a:lnSpc>
                <a:spcPct val="170000"/>
              </a:lnSpc>
            </a:pPr>
            <a:r>
              <a:rPr lang="en-GB" sz="4800" dirty="0">
                <a:solidFill>
                  <a:srgbClr val="0070C0"/>
                </a:solidFill>
              </a:rPr>
              <a:t>Focusing on the 'type' of role that they want, truly aligned with what motivates and drives them.</a:t>
            </a:r>
          </a:p>
          <a:p>
            <a:pPr>
              <a:lnSpc>
                <a:spcPct val="170000"/>
              </a:lnSpc>
            </a:pPr>
            <a:r>
              <a:rPr lang="en-GB" sz="4800" dirty="0">
                <a:solidFill>
                  <a:srgbClr val="0070C0"/>
                </a:solidFill>
              </a:rPr>
              <a:t>Understanding how they can take charge of their own development and navigate potential blockers.</a:t>
            </a:r>
          </a:p>
          <a:p>
            <a:pPr marL="0" indent="0">
              <a:lnSpc>
                <a:spcPct val="170000"/>
              </a:lnSpc>
              <a:buNone/>
            </a:pPr>
            <a:r>
              <a:rPr lang="en-GB" sz="4800" b="1" dirty="0">
                <a:solidFill>
                  <a:srgbClr val="0070C0"/>
                </a:solidFill>
              </a:rPr>
              <a:t>Session Overview:</a:t>
            </a:r>
            <a:endParaRPr lang="en-GB" sz="4800" dirty="0">
              <a:solidFill>
                <a:srgbClr val="0070C0"/>
              </a:solidFill>
            </a:endParaRPr>
          </a:p>
          <a:p>
            <a:pPr>
              <a:lnSpc>
                <a:spcPct val="170000"/>
              </a:lnSpc>
              <a:buFont typeface="+mj-lt"/>
              <a:buAutoNum type="arabicPeriod"/>
            </a:pPr>
            <a:r>
              <a:rPr lang="en-GB" sz="4800" b="1" dirty="0">
                <a:solidFill>
                  <a:srgbClr val="0070C0"/>
                </a:solidFill>
              </a:rPr>
              <a:t>Who am I? </a:t>
            </a:r>
          </a:p>
          <a:p>
            <a:pPr>
              <a:lnSpc>
                <a:spcPct val="170000"/>
              </a:lnSpc>
              <a:buFont typeface="+mj-lt"/>
              <a:buAutoNum type="arabicPeriod"/>
            </a:pPr>
            <a:r>
              <a:rPr lang="en-GB" sz="4800" b="1" dirty="0">
                <a:solidFill>
                  <a:srgbClr val="0070C0"/>
                </a:solidFill>
              </a:rPr>
              <a:t>Aspirations and Purpose</a:t>
            </a:r>
          </a:p>
          <a:p>
            <a:pPr>
              <a:lnSpc>
                <a:spcPct val="170000"/>
              </a:lnSpc>
              <a:buFont typeface="+mj-lt"/>
              <a:buAutoNum type="arabicPeriod"/>
            </a:pPr>
            <a:r>
              <a:rPr lang="en-GB" sz="4800" b="1" dirty="0">
                <a:solidFill>
                  <a:srgbClr val="0070C0"/>
                </a:solidFill>
              </a:rPr>
              <a:t>Action Planning and available resources</a:t>
            </a:r>
          </a:p>
          <a:p>
            <a:pPr marL="0" indent="0">
              <a:lnSpc>
                <a:spcPct val="150000"/>
              </a:lnSpc>
              <a:buNone/>
            </a:pPr>
            <a:endParaRPr lang="en-GB" dirty="0"/>
          </a:p>
          <a:p>
            <a:pPr>
              <a:lnSpc>
                <a:spcPct val="150000"/>
              </a:lnSpc>
            </a:pPr>
            <a:endParaRPr lang="en-GB" dirty="0"/>
          </a:p>
          <a:p>
            <a:pPr marL="0" indent="0">
              <a:lnSpc>
                <a:spcPct val="150000"/>
              </a:lnSpc>
              <a:buNone/>
            </a:pPr>
            <a:endParaRPr lang="en-GB" dirty="0"/>
          </a:p>
          <a:p>
            <a:pPr marL="0" indent="0">
              <a:buNone/>
            </a:pPr>
            <a:endParaRPr lang="en-GB" dirty="0"/>
          </a:p>
        </p:txBody>
      </p:sp>
    </p:spTree>
    <p:extLst>
      <p:ext uri="{BB962C8B-B14F-4D97-AF65-F5344CB8AC3E}">
        <p14:creationId xmlns:p14="http://schemas.microsoft.com/office/powerpoint/2010/main" val="3448497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C6C755-BB78-4C52-920D-A4BB86722ACF}"/>
              </a:ext>
            </a:extLst>
          </p:cNvPr>
          <p:cNvSpPr>
            <a:spLocks noGrp="1"/>
          </p:cNvSpPr>
          <p:nvPr>
            <p:ph type="title"/>
          </p:nvPr>
        </p:nvSpPr>
        <p:spPr/>
        <p:txBody>
          <a:bodyPr>
            <a:normAutofit fontScale="90000"/>
          </a:bodyPr>
          <a:lstStyle/>
          <a:p>
            <a:pPr>
              <a:lnSpc>
                <a:spcPct val="150000"/>
              </a:lnSpc>
            </a:pPr>
            <a:r>
              <a:rPr lang="en-GB" b="1" dirty="0"/>
              <a:t>Workshop Details</a:t>
            </a:r>
            <a:br>
              <a:rPr lang="en-GB" dirty="0"/>
            </a:br>
            <a:endParaRPr lang="en-GB" dirty="0"/>
          </a:p>
        </p:txBody>
      </p:sp>
      <p:sp>
        <p:nvSpPr>
          <p:cNvPr id="4" name="Footer Placeholder 3">
            <a:extLst>
              <a:ext uri="{FF2B5EF4-FFF2-40B4-BE49-F238E27FC236}">
                <a16:creationId xmlns:a16="http://schemas.microsoft.com/office/drawing/2014/main" id="{B803AEF2-B444-463E-9EB2-FEA786A8481E}"/>
              </a:ext>
            </a:extLst>
          </p:cNvPr>
          <p:cNvSpPr>
            <a:spLocks noGrp="1"/>
          </p:cNvSpPr>
          <p:nvPr>
            <p:ph type="ftr" sz="quarter" idx="3"/>
          </p:nvPr>
        </p:nvSpPr>
        <p:spPr/>
        <p:txBody>
          <a:bodyPr/>
          <a:lstStyle/>
          <a:p>
            <a:r>
              <a:rPr lang="en-US" dirty="0"/>
              <a:t>Presentation title</a:t>
            </a:r>
          </a:p>
        </p:txBody>
      </p:sp>
      <p:sp>
        <p:nvSpPr>
          <p:cNvPr id="12" name="Content Placeholder 11">
            <a:extLst>
              <a:ext uri="{FF2B5EF4-FFF2-40B4-BE49-F238E27FC236}">
                <a16:creationId xmlns:a16="http://schemas.microsoft.com/office/drawing/2014/main" id="{4DDC0D1D-6B01-4841-A10F-58D0CCEAC664}"/>
              </a:ext>
            </a:extLst>
          </p:cNvPr>
          <p:cNvSpPr>
            <a:spLocks noGrp="1"/>
          </p:cNvSpPr>
          <p:nvPr>
            <p:ph sz="quarter" idx="10"/>
          </p:nvPr>
        </p:nvSpPr>
        <p:spPr>
          <a:xfrm>
            <a:off x="388419" y="761763"/>
            <a:ext cx="11314000" cy="5002530"/>
          </a:xfrm>
        </p:spPr>
        <p:txBody>
          <a:bodyPr vert="horz" lIns="91440" tIns="45720" rIns="91440" bIns="45720" rtlCol="0" anchor="t">
            <a:normAutofit fontScale="25000" lnSpcReduction="20000"/>
          </a:bodyPr>
          <a:lstStyle/>
          <a:p>
            <a:pPr marL="0" indent="0">
              <a:lnSpc>
                <a:spcPct val="170000"/>
              </a:lnSpc>
              <a:buNone/>
            </a:pPr>
            <a:r>
              <a:rPr lang="en-GB" sz="6400" u="sng" dirty="0"/>
              <a:t>Workshop B (part 2): </a:t>
            </a:r>
            <a:r>
              <a:rPr lang="en-GB" sz="6400" b="1" u="sng" dirty="0"/>
              <a:t>Planning my path to success</a:t>
            </a:r>
          </a:p>
          <a:p>
            <a:pPr marL="0" indent="0">
              <a:lnSpc>
                <a:spcPct val="170000"/>
              </a:lnSpc>
              <a:buNone/>
            </a:pPr>
            <a:r>
              <a:rPr lang="en-GB" sz="4800" dirty="0">
                <a:latin typeface="Arial"/>
                <a:cs typeface="Arial"/>
              </a:rPr>
              <a:t>Date: 25th May 2022; Time: 09:00am -13:00pm </a:t>
            </a:r>
            <a:r>
              <a:rPr lang="en-GB" sz="4800" b="1" u="sng" dirty="0">
                <a:solidFill>
                  <a:srgbClr val="FF0000"/>
                </a:solidFill>
                <a:latin typeface="Arial"/>
                <a:cs typeface="Arial"/>
                <a:sym typeface="Arial"/>
              </a:rPr>
              <a:t>*Please note pre-work is required for both session </a:t>
            </a:r>
            <a:endParaRPr lang="en-GB" sz="4800" b="1" u="sng" dirty="0">
              <a:solidFill>
                <a:srgbClr val="FF0000"/>
              </a:solidFill>
            </a:endParaRPr>
          </a:p>
          <a:p>
            <a:pPr marL="0" indent="0">
              <a:lnSpc>
                <a:spcPct val="170000"/>
              </a:lnSpc>
              <a:buNone/>
            </a:pPr>
            <a:r>
              <a:rPr lang="en-GB" sz="4800" dirty="0">
                <a:solidFill>
                  <a:srgbClr val="0070C0"/>
                </a:solidFill>
              </a:rPr>
              <a:t>The overall purpose of the workshop is to support candidates in preparing for the next stage of their journey, whether that be re-entering for assessment centres or preparing for an interview. The focus is largely on expectations of an Executive Director and what is required for this role, rather than the assessment process per se, but remains open to those in both categories. </a:t>
            </a:r>
            <a:endParaRPr lang="en-GB" sz="4800" dirty="0"/>
          </a:p>
          <a:p>
            <a:pPr marL="0" indent="0" algn="just">
              <a:buNone/>
            </a:pPr>
            <a:r>
              <a:rPr lang="en-GB" sz="4800" dirty="0">
                <a:solidFill>
                  <a:srgbClr val="0070C0"/>
                </a:solidFill>
              </a:rPr>
              <a:t>Further aims of the workshop is to help participants create a focussed plan to further their career by:</a:t>
            </a:r>
          </a:p>
          <a:p>
            <a:pPr algn="just"/>
            <a:r>
              <a:rPr lang="en-GB" sz="4800" dirty="0">
                <a:solidFill>
                  <a:srgbClr val="0070C0"/>
                </a:solidFill>
              </a:rPr>
              <a:t>Gaining insights into ‘what good looks like’ in relation to CV writing and interview  presentation.</a:t>
            </a:r>
          </a:p>
          <a:p>
            <a:pPr algn="just"/>
            <a:r>
              <a:rPr lang="en-GB" sz="4800" dirty="0">
                <a:solidFill>
                  <a:srgbClr val="0070C0"/>
                </a:solidFill>
              </a:rPr>
              <a:t>Building on self-awareness by understanding how they ‘show up’ in interviews.</a:t>
            </a:r>
          </a:p>
          <a:p>
            <a:pPr algn="just"/>
            <a:r>
              <a:rPr lang="en-GB" sz="4800" dirty="0">
                <a:solidFill>
                  <a:srgbClr val="0070C0"/>
                </a:solidFill>
              </a:rPr>
              <a:t>Recapping and further developing interview techniques. </a:t>
            </a:r>
          </a:p>
          <a:p>
            <a:pPr marL="0" indent="0" algn="just">
              <a:buNone/>
            </a:pPr>
            <a:endParaRPr lang="en-GB" sz="4800" dirty="0">
              <a:solidFill>
                <a:srgbClr val="0070C0"/>
              </a:solidFill>
            </a:endParaRPr>
          </a:p>
          <a:p>
            <a:pPr marL="0" indent="0">
              <a:buNone/>
            </a:pPr>
            <a:r>
              <a:rPr lang="en-GB" sz="4800" b="1" dirty="0">
                <a:solidFill>
                  <a:srgbClr val="0070C0"/>
                </a:solidFill>
              </a:rPr>
              <a:t>Session Overview:</a:t>
            </a:r>
            <a:endParaRPr lang="en-GB" sz="4800" dirty="0">
              <a:solidFill>
                <a:srgbClr val="0070C0"/>
              </a:solidFill>
            </a:endParaRPr>
          </a:p>
          <a:p>
            <a:pPr>
              <a:buFont typeface="+mj-lt"/>
              <a:buAutoNum type="arabicPeriod"/>
            </a:pPr>
            <a:r>
              <a:rPr lang="en-GB" sz="4800" b="1" dirty="0">
                <a:solidFill>
                  <a:srgbClr val="0070C0"/>
                </a:solidFill>
              </a:rPr>
              <a:t>What ‘good looks like’ – Executive guest speaker </a:t>
            </a:r>
          </a:p>
          <a:p>
            <a:pPr>
              <a:buFont typeface="+mj-lt"/>
              <a:buAutoNum type="arabicPeriod"/>
            </a:pPr>
            <a:r>
              <a:rPr lang="en-GB" sz="4800" b="1" dirty="0">
                <a:solidFill>
                  <a:srgbClr val="0070C0"/>
                </a:solidFill>
              </a:rPr>
              <a:t>CV Writing</a:t>
            </a:r>
          </a:p>
          <a:p>
            <a:pPr>
              <a:buFont typeface="+mj-lt"/>
              <a:buAutoNum type="arabicPeriod"/>
            </a:pPr>
            <a:r>
              <a:rPr lang="en-GB" sz="4800" b="1" dirty="0">
                <a:solidFill>
                  <a:srgbClr val="0070C0"/>
                </a:solidFill>
              </a:rPr>
              <a:t>Confidences in Interviewing</a:t>
            </a:r>
            <a:endParaRPr lang="en-GB" sz="4800" dirty="0">
              <a:solidFill>
                <a:srgbClr val="0070C0"/>
              </a:solidFill>
            </a:endParaRPr>
          </a:p>
          <a:p>
            <a:pPr>
              <a:buFont typeface="+mj-lt"/>
              <a:buAutoNum type="arabicPeriod"/>
            </a:pPr>
            <a:r>
              <a:rPr lang="en-GB" sz="4800" b="1" dirty="0">
                <a:solidFill>
                  <a:srgbClr val="0070C0"/>
                </a:solidFill>
              </a:rPr>
              <a:t>Interview Skills</a:t>
            </a:r>
          </a:p>
          <a:p>
            <a:pPr marL="0" indent="0">
              <a:lnSpc>
                <a:spcPct val="150000"/>
              </a:lnSpc>
              <a:buNone/>
            </a:pPr>
            <a:endParaRPr lang="en-GB" dirty="0"/>
          </a:p>
          <a:p>
            <a:pPr>
              <a:lnSpc>
                <a:spcPct val="150000"/>
              </a:lnSpc>
            </a:pPr>
            <a:endParaRPr lang="en-GB" dirty="0"/>
          </a:p>
          <a:p>
            <a:pPr marL="0" indent="0">
              <a:lnSpc>
                <a:spcPct val="150000"/>
              </a:lnSpc>
              <a:buNone/>
            </a:pPr>
            <a:endParaRPr lang="en-GB" dirty="0"/>
          </a:p>
          <a:p>
            <a:pPr marL="0" indent="0">
              <a:buNone/>
            </a:pPr>
            <a:endParaRPr lang="en-GB" dirty="0"/>
          </a:p>
        </p:txBody>
      </p:sp>
    </p:spTree>
    <p:extLst>
      <p:ext uri="{BB962C8B-B14F-4D97-AF65-F5344CB8AC3E}">
        <p14:creationId xmlns:p14="http://schemas.microsoft.com/office/powerpoint/2010/main" val="235004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2C9AA0-D70C-4827-A6FC-2C48C1F5345F}"/>
              </a:ext>
            </a:extLst>
          </p:cNvPr>
          <p:cNvSpPr>
            <a:spLocks noGrp="1"/>
          </p:cNvSpPr>
          <p:nvPr>
            <p:ph sz="quarter" idx="10"/>
          </p:nvPr>
        </p:nvSpPr>
        <p:spPr/>
        <p:txBody>
          <a:bodyPr vert="horz" lIns="91440" tIns="45720" rIns="91440" bIns="45720" rtlCol="0" anchor="t">
            <a:normAutofit/>
          </a:bodyPr>
          <a:lstStyle/>
          <a:p>
            <a:pPr marL="0" indent="0">
              <a:buNone/>
            </a:pPr>
            <a:r>
              <a:rPr lang="en-GB" dirty="0">
                <a:latin typeface="Arial"/>
                <a:cs typeface="Arial"/>
              </a:rPr>
              <a:t>We have twenty places on this course and attendance is required at both workshop sessions. </a:t>
            </a:r>
          </a:p>
          <a:p>
            <a:pPr marL="0" indent="0">
              <a:buNone/>
            </a:pPr>
            <a:r>
              <a:rPr lang="en-GB" b="1" dirty="0">
                <a:latin typeface="Arial"/>
                <a:cs typeface="Arial"/>
              </a:rPr>
              <a:t>If you are unable to make one of the workshops, please inform us in good time (at least 2 weeks before), to enable us to make your place available to a colleague on our interest list as there is very high demand for this intervention and has been funded by NHS England and NHS Improvement for your development.</a:t>
            </a:r>
            <a:endParaRPr lang="en-US" dirty="0">
              <a:latin typeface="Arial"/>
              <a:cs typeface="Arial"/>
            </a:endParaRPr>
          </a:p>
          <a:p>
            <a:pPr marL="0" indent="0">
              <a:buNone/>
            </a:pPr>
            <a:r>
              <a:rPr lang="en-GB" dirty="0">
                <a:latin typeface="Arial"/>
                <a:cs typeface="Arial"/>
              </a:rPr>
              <a:t>If you are interested in joining, please register your interest by email to us at </a:t>
            </a:r>
            <a:r>
              <a:rPr lang="en-GB" u="sng" dirty="0">
                <a:latin typeface="Arial"/>
                <a:cs typeface="Arial"/>
              </a:rPr>
              <a:t>T</a:t>
            </a:r>
            <a:r>
              <a:rPr lang="en-GB" u="sng" dirty="0">
                <a:latin typeface="Arial"/>
                <a:cs typeface="Arial"/>
                <a:hlinkClick r:id="rId2"/>
              </a:rPr>
              <a:t>alent.sw@nhs.net</a:t>
            </a:r>
            <a:r>
              <a:rPr lang="en-GB" dirty="0">
                <a:latin typeface="Arial"/>
                <a:cs typeface="Arial"/>
              </a:rPr>
              <a:t> Joining instructions will be forwarded a week before the event. </a:t>
            </a:r>
          </a:p>
          <a:p>
            <a:pPr marL="0" indent="0">
              <a:buNone/>
            </a:pPr>
            <a:endParaRPr lang="en-GB" dirty="0"/>
          </a:p>
          <a:p>
            <a:pPr marL="0" indent="0">
              <a:buNone/>
            </a:pPr>
            <a:endParaRPr lang="en-GB" dirty="0"/>
          </a:p>
        </p:txBody>
      </p:sp>
      <p:sp>
        <p:nvSpPr>
          <p:cNvPr id="3" name="Title 2">
            <a:extLst>
              <a:ext uri="{FF2B5EF4-FFF2-40B4-BE49-F238E27FC236}">
                <a16:creationId xmlns:a16="http://schemas.microsoft.com/office/drawing/2014/main" id="{38E9D38A-E07B-473F-9179-C21C6FC6C601}"/>
              </a:ext>
            </a:extLst>
          </p:cNvPr>
          <p:cNvSpPr>
            <a:spLocks noGrp="1"/>
          </p:cNvSpPr>
          <p:nvPr>
            <p:ph type="title"/>
          </p:nvPr>
        </p:nvSpPr>
        <p:spPr/>
        <p:txBody>
          <a:bodyPr>
            <a:normAutofit fontScale="90000"/>
          </a:bodyPr>
          <a:lstStyle/>
          <a:p>
            <a:r>
              <a:rPr lang="en-GB" b="1" dirty="0"/>
              <a:t>Contact Us – Talent Team, South West Region</a:t>
            </a:r>
          </a:p>
        </p:txBody>
      </p:sp>
      <p:sp>
        <p:nvSpPr>
          <p:cNvPr id="4" name="Footer Placeholder 3">
            <a:extLst>
              <a:ext uri="{FF2B5EF4-FFF2-40B4-BE49-F238E27FC236}">
                <a16:creationId xmlns:a16="http://schemas.microsoft.com/office/drawing/2014/main" id="{C952E76F-B5F9-4AC3-9C0A-5B0152D17C98}"/>
              </a:ext>
            </a:extLst>
          </p:cNvPr>
          <p:cNvSpPr>
            <a:spLocks noGrp="1"/>
          </p:cNvSpPr>
          <p:nvPr>
            <p:ph type="ftr" sz="quarter" idx="3"/>
          </p:nvPr>
        </p:nvSpPr>
        <p:spPr/>
        <p:txBody>
          <a:bodyPr/>
          <a:lstStyle/>
          <a:p>
            <a:r>
              <a:rPr lang="en-US"/>
              <a:t>Presentation title</a:t>
            </a:r>
            <a:endParaRPr lang="en-US" dirty="0"/>
          </a:p>
        </p:txBody>
      </p:sp>
    </p:spTree>
    <p:extLst>
      <p:ext uri="{BB962C8B-B14F-4D97-AF65-F5344CB8AC3E}">
        <p14:creationId xmlns:p14="http://schemas.microsoft.com/office/powerpoint/2010/main" val="39561820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potx" id="{54A1BCED-239A-441C-B7AF-C49638511E78}" vid="{54471366-22DE-41B8-B563-E7E9E10065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96E4B95BD49444B0EA203A5C44DB90" ma:contentTypeVersion="14" ma:contentTypeDescription="Create a new document." ma:contentTypeScope="" ma:versionID="ebcb86648566cd8cfd0b0676710c9720">
  <xsd:schema xmlns:xsd="http://www.w3.org/2001/XMLSchema" xmlns:xs="http://www.w3.org/2001/XMLSchema" xmlns:p="http://schemas.microsoft.com/office/2006/metadata/properties" xmlns:ns1="http://schemas.microsoft.com/sharepoint/v3" xmlns:ns2="80ffd914-1d41-434e-ac61-4d1bea4c7d6e" xmlns:ns3="ac7393f1-c552-445f-846f-4db61a4923b8" targetNamespace="http://schemas.microsoft.com/office/2006/metadata/properties" ma:root="true" ma:fieldsID="fa19c364d447e6fb140fddd7f7806b24" ns1:_="" ns2:_="" ns3:_="">
    <xsd:import namespace="http://schemas.microsoft.com/sharepoint/v3"/>
    <xsd:import namespace="80ffd914-1d41-434e-ac61-4d1bea4c7d6e"/>
    <xsd:import namespace="ac7393f1-c552-445f-846f-4db61a4923b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ffd914-1d41-434e-ac61-4d1bea4c7d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c7393f1-c552-445f-846f-4db61a4923b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2.xml><?xml version="1.0" encoding="utf-8"?>
<ds:datastoreItem xmlns:ds="http://schemas.openxmlformats.org/officeDocument/2006/customXml" ds:itemID="{FA66590C-B804-4D88-860D-5432BCBDFE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ffd914-1d41-434e-ac61-4d1bea4c7d6e"/>
    <ds:schemaRef ds:uri="ac7393f1-c552-445f-846f-4db61a4923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D9FD49-C1C5-400A-B04D-90A236984D1F}">
  <ds:schemaRefs>
    <ds:schemaRef ds:uri="http://purl.org/dc/terms/"/>
    <ds:schemaRef ds:uri="http://schemas.openxmlformats.org/package/2006/metadata/core-properties"/>
    <ds:schemaRef ds:uri="http://purl.org/dc/dcmitype/"/>
    <ds:schemaRef ds:uri="http://schemas.microsoft.com/office/infopath/2007/PartnerControls"/>
    <ds:schemaRef ds:uri="7a636824-6260-4a2d-be57-7f2c4ea3416e"/>
    <ds:schemaRef ds:uri="d40dfc11-cdb1-4432-af42-62e808ddfa33"/>
    <ds:schemaRef ds:uri="http://purl.org/dc/elements/1.1/"/>
    <ds:schemaRef ds:uri="http://schemas.microsoft.com/office/2006/metadata/properties"/>
    <ds:schemaRef ds:uri="http://schemas.microsoft.com/office/2006/documentManagement/types"/>
    <ds:schemaRef ds:uri="http://www.w3.org/XML/1998/namespace"/>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PowerPoint template</Template>
  <TotalTime>49</TotalTime>
  <Words>445</Words>
  <Application>Microsoft Office PowerPoint</Application>
  <PresentationFormat>Widescreen</PresentationFormat>
  <Paragraphs>39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Career Development Workshops NHS England and NHS Improvement in collaboration with Korn Ferry   </vt:lpstr>
      <vt:lpstr>Workshop Details </vt:lpstr>
      <vt:lpstr>Workshop Details </vt:lpstr>
      <vt:lpstr>Contact Us – Talent Team, South West Region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Development Workshops NHS England and NHS Improvement in collaboration with Korn Ferry</dc:title>
  <dc:creator>Beki</dc:creator>
  <cp:lastModifiedBy>Beki</cp:lastModifiedBy>
  <cp:revision>28</cp:revision>
  <cp:lastPrinted>2019-07-15T10:17:18Z</cp:lastPrinted>
  <dcterms:created xsi:type="dcterms:W3CDTF">2021-09-09T10:20:52Z</dcterms:created>
  <dcterms:modified xsi:type="dcterms:W3CDTF">2022-03-30T14:41:59Z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0x0101006596E4B95BD49444B0EA203A5C44DB90</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