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8" r:id="rId2"/>
    <p:sldId id="264" r:id="rId3"/>
    <p:sldId id="258" r:id="rId4"/>
    <p:sldId id="262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664-AD74-4CBF-8750-71F59914190D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7E276-DC5E-4FD5-912E-BB7C84573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9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6AF6B-6C2F-4BC4-A8BC-D9A57F3C3B4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044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CF121-CAE9-49EA-A475-0AC3D61327D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13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11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1680295"/>
            <a:ext cx="7841707" cy="3950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31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poundk\AppData\Local\Microsoft\Windows\Temporary Internet Files\Content.Outlook\S3D8GQ1L\NHSE Logo RGB Low Re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334" y="116632"/>
            <a:ext cx="113508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57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6990120" y="6417486"/>
            <a:ext cx="2055985" cy="3523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02D5018-2030-2046-84FC-87E41EA86E42}" type="slidenum">
              <a:rPr lang="en-US" b="1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68" b="36059"/>
          <a:stretch/>
        </p:blipFill>
        <p:spPr bwMode="auto">
          <a:xfrm>
            <a:off x="8560135" y="6321652"/>
            <a:ext cx="583865" cy="54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poundk\AppData\Local\Microsoft\Windows\Temporary Internet Files\Content.Outlook\S3D8GQ1L\NHSE Logo RGB Low Res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334" y="116632"/>
            <a:ext cx="113508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727469" y="64155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52A23D9-9BB7-474A-A30F-7C141542036C}" type="slidenum">
              <a:rPr lang="en-GB">
                <a:solidFill>
                  <a:prstClr val="white"/>
                </a:solidFill>
                <a:latin typeface="Calibri" panose="020F0502020204030204" pitchFamily="34" charset="0"/>
              </a:rPr>
              <a:pPr/>
              <a:t>‹#›</a:t>
            </a:fld>
            <a:endParaRPr lang="en-GB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9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Calibri" panose="020F0502020204030204" pitchFamily="34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1" y="1368153"/>
            <a:ext cx="9144000" cy="5517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55010" y="2060848"/>
            <a:ext cx="5365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AE25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CHC SIP </a:t>
            </a:r>
          </a:p>
          <a:p>
            <a:r>
              <a:rPr lang="en-GB" sz="4800" b="1" dirty="0" smtClean="0">
                <a:solidFill>
                  <a:srgbClr val="AE25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Update</a:t>
            </a:r>
          </a:p>
          <a:p>
            <a:r>
              <a:rPr lang="en-GB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 Roadshows</a:t>
            </a:r>
            <a:endParaRPr lang="en-GB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1" dirty="0">
              <a:solidFill>
                <a:srgbClr val="AE25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2621" y="6465412"/>
            <a:ext cx="206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68" b="36059"/>
          <a:stretch/>
        </p:blipFill>
        <p:spPr bwMode="auto">
          <a:xfrm>
            <a:off x="6879064" y="5832648"/>
            <a:ext cx="2345761" cy="10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88910" y="6234579"/>
            <a:ext cx="2444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2018</a:t>
            </a:r>
            <a:endParaRPr lang="en-GB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956" y="0"/>
            <a:ext cx="68481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NHS Continuing Healthcare</a:t>
            </a:r>
          </a:p>
          <a:p>
            <a:pPr lvl="0"/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 Improvement Programme</a:t>
            </a:r>
          </a:p>
        </p:txBody>
      </p:sp>
      <p:pic>
        <p:nvPicPr>
          <p:cNvPr id="11" name="Picture 10" descr="\\ims.gov.uk\data\Users\GBEXPVD\EXPHOME22\NWager\Data\Desktop\CHC\Collaborative\14 March Sheffield\Presenter 1.JPG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477" t="22581" r="29863" b="31855"/>
          <a:stretch/>
        </p:blipFill>
        <p:spPr bwMode="auto">
          <a:xfrm>
            <a:off x="833778" y="2175709"/>
            <a:ext cx="1970343" cy="1951060"/>
          </a:xfrm>
          <a:prstGeom prst="rect">
            <a:avLst/>
          </a:prstGeom>
          <a:noFill/>
          <a:extLst/>
        </p:spPr>
      </p:pic>
      <p:sp>
        <p:nvSpPr>
          <p:cNvPr id="12" name="Rectangle 11"/>
          <p:cNvSpPr/>
          <p:nvPr/>
        </p:nvSpPr>
        <p:spPr>
          <a:xfrm>
            <a:off x="755576" y="4195838"/>
            <a:ext cx="3296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Jim Connolly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Director 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CHC SIP Programme</a:t>
            </a:r>
          </a:p>
        </p:txBody>
      </p:sp>
    </p:spTree>
    <p:extLst>
      <p:ext uri="{BB962C8B-B14F-4D97-AF65-F5344CB8AC3E}">
        <p14:creationId xmlns:p14="http://schemas.microsoft.com/office/powerpoint/2010/main" val="27498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757618" y="3554089"/>
            <a:ext cx="7992888" cy="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8264" y="44895"/>
            <a:ext cx="819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AC2"/>
                </a:solidFill>
                <a:latin typeface="Calibri" panose="020F0502020204030204" pitchFamily="34" charset="0"/>
              </a:rPr>
              <a:t>The CHC SIP Aims &amp; Goals</a:t>
            </a:r>
            <a:endParaRPr lang="en-US" sz="3600" dirty="0">
              <a:solidFill>
                <a:srgbClr val="007AC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572" y="782989"/>
            <a:ext cx="755840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SzPct val="120000"/>
            </a:pPr>
            <a:r>
              <a:rPr lang="en-GB" sz="1600" dirty="0" smtClean="0">
                <a:latin typeface="Calibri" panose="020F0502020204030204" pitchFamily="34" charset="0"/>
              </a:rPr>
              <a:t>The NHS </a:t>
            </a:r>
            <a:r>
              <a:rPr lang="en-GB" sz="1600" dirty="0">
                <a:latin typeface="Calibri" panose="020F0502020204030204" pitchFamily="34" charset="0"/>
              </a:rPr>
              <a:t>CHC Strategic Improvement </a:t>
            </a:r>
            <a:r>
              <a:rPr lang="en-GB" sz="1600" dirty="0" smtClean="0">
                <a:latin typeface="Calibri" panose="020F0502020204030204" pitchFamily="34" charset="0"/>
              </a:rPr>
              <a:t>Programme was established </a:t>
            </a:r>
            <a:r>
              <a:rPr lang="en-GB" sz="1600" dirty="0">
                <a:latin typeface="Calibri" panose="020F0502020204030204" pitchFamily="34" charset="0"/>
              </a:rPr>
              <a:t>to contribute towards the transformation and efficiency goals of the Five Year Forward View.  </a:t>
            </a:r>
            <a:r>
              <a:rPr lang="en-GB" sz="1600" dirty="0" smtClean="0">
                <a:latin typeface="Calibri" panose="020F0502020204030204" pitchFamily="34" charset="0"/>
              </a:rPr>
              <a:t>It </a:t>
            </a:r>
            <a:r>
              <a:rPr lang="en-GB" sz="1600" dirty="0">
                <a:latin typeface="Calibri" panose="020F0502020204030204" pitchFamily="34" charset="0"/>
              </a:rPr>
              <a:t>is </a:t>
            </a:r>
            <a:r>
              <a:rPr lang="en-GB" sz="1600" dirty="0" smtClean="0">
                <a:latin typeface="Calibri" panose="020F0502020204030204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</a:rPr>
              <a:t>unique opportunity </a:t>
            </a:r>
            <a:r>
              <a:rPr lang="en-GB" sz="1600" dirty="0" smtClean="0">
                <a:latin typeface="Calibri" panose="020F0502020204030204" pitchFamily="34" charset="0"/>
              </a:rPr>
              <a:t>to </a:t>
            </a:r>
            <a:r>
              <a:rPr lang="en-GB" sz="1600" dirty="0">
                <a:latin typeface="Calibri" panose="020F0502020204030204" pitchFamily="34" charset="0"/>
              </a:rPr>
              <a:t>work closely with commissioners to transform the commissioning of this care</a:t>
            </a:r>
            <a:r>
              <a:rPr lang="en-GB" sz="1600" dirty="0" smtClean="0">
                <a:latin typeface="Calibri" panose="020F0502020204030204" pitchFamily="34" charset="0"/>
              </a:rPr>
              <a:t>.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The programme will run until 31 March 2019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Clr>
                <a:srgbClr val="0070C0"/>
              </a:buClr>
              <a:buSzPct val="120000"/>
            </a:pP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70C0"/>
              </a:buClr>
              <a:buSzPct val="120000"/>
            </a:pPr>
            <a:r>
              <a:rPr lang="en-GB" sz="1600" dirty="0" smtClean="0">
                <a:latin typeface="Calibri" panose="020F0502020204030204" pitchFamily="34" charset="0"/>
              </a:rPr>
              <a:t>The </a:t>
            </a:r>
            <a:r>
              <a:rPr lang="en-GB" sz="1600" dirty="0">
                <a:latin typeface="Calibri" panose="020F0502020204030204" pitchFamily="34" charset="0"/>
              </a:rPr>
              <a:t>SIP is ‘triple aimed’ and is looking to provide fair access to NHS CHC in a way which ensures</a:t>
            </a:r>
            <a:r>
              <a:rPr lang="en-GB" sz="1600" dirty="0" smtClean="0">
                <a:latin typeface="Calibri" panose="020F0502020204030204" pitchFamily="34" charset="0"/>
              </a:rPr>
              <a:t>:</a:t>
            </a:r>
          </a:p>
          <a:p>
            <a:pPr>
              <a:buClr>
                <a:srgbClr val="0070C0"/>
              </a:buClr>
              <a:buSzPct val="120000"/>
            </a:pPr>
            <a:endParaRPr lang="en-GB" sz="1600" dirty="0" smtClean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07996" y="2512363"/>
            <a:ext cx="8513138" cy="4265950"/>
            <a:chOff x="432730" y="1032566"/>
            <a:chExt cx="8513138" cy="4265950"/>
          </a:xfrm>
        </p:grpSpPr>
        <p:grpSp>
          <p:nvGrpSpPr>
            <p:cNvPr id="9" name="Group 8"/>
            <p:cNvGrpSpPr/>
            <p:nvPr/>
          </p:nvGrpSpPr>
          <p:grpSpPr>
            <a:xfrm>
              <a:off x="578789" y="1032566"/>
              <a:ext cx="8063471" cy="818397"/>
              <a:chOff x="539552" y="2970818"/>
              <a:chExt cx="8063471" cy="818397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39552" y="3007802"/>
                <a:ext cx="2592288" cy="781413"/>
              </a:xfrm>
              <a:prstGeom prst="roundRect">
                <a:avLst/>
              </a:prstGeom>
              <a:solidFill>
                <a:srgbClr val="003087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3288223" y="2989755"/>
                <a:ext cx="2592288" cy="781413"/>
              </a:xfrm>
              <a:prstGeom prst="roundRect">
                <a:avLst/>
              </a:prstGeom>
              <a:solidFill>
                <a:srgbClr val="005EB8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010735" y="2970818"/>
                <a:ext cx="2592288" cy="781413"/>
              </a:xfrm>
              <a:prstGeom prst="roundRect">
                <a:avLst/>
              </a:prstGeom>
              <a:solidFill>
                <a:srgbClr val="007CE2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8223" y="3213842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1. Better outcomes</a:t>
                </a:r>
                <a:endParaRPr lang="en-GB" dirty="0">
                  <a:solidFill>
                    <a:schemeClr val="bg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76894" y="3213842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2. Better Experience</a:t>
                </a:r>
                <a:endParaRPr lang="en-GB" dirty="0">
                  <a:solidFill>
                    <a:schemeClr val="bg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130048" y="3038358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3. Better use of resources</a:t>
                </a:r>
                <a:endParaRPr lang="en-GB" dirty="0">
                  <a:solidFill>
                    <a:schemeClr val="bg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32730" y="1943751"/>
              <a:ext cx="8513138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AE2573"/>
                  </a:solidFill>
                  <a:latin typeface="Calibri" panose="020F0502020204030204" pitchFamily="34" charset="0"/>
                </a:rPr>
                <a:t>The Programme goals are to:</a:t>
              </a:r>
            </a:p>
            <a:p>
              <a:endParaRPr lang="en-GB" sz="400" dirty="0" smtClean="0">
                <a:latin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Reduce variation in patient and carer experience in quality, timeliness and speed of assessment, eligibility decisions and appeal processes.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Establish national standards of practice and outcome expectations.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Ensure the best possible package commissioning is in place.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Achieve the spending review target of reducing growth in CHC expenditure, through standardisation and adoption of best practice.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Ensure that assessments occur at the right time and place, and reduce the number of full assessments for CHC in acute settings.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Influence national policy framework and care market oversight to maximise the policy contribution.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Calibri" panose="020F0502020204030204" pitchFamily="34" charset="0"/>
                </a:rPr>
                <a:t>Strengthen the alignment between NHS England work programmes which have a CHC component, such as Personalisation and Choice.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4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292006"/>
            <a:ext cx="4271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Finance and Information</a:t>
            </a:r>
            <a:endParaRPr lang="en-GB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 descr="Image result for FINANCE icon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397" y="200641"/>
            <a:ext cx="581660" cy="581660"/>
          </a:xfrm>
          <a:prstGeom prst="rect">
            <a:avLst/>
          </a:prstGeom>
          <a:noFill/>
          <a:extLst/>
        </p:spPr>
      </p:pic>
      <p:sp>
        <p:nvSpPr>
          <p:cNvPr id="7" name="Rectangle 6"/>
          <p:cNvSpPr/>
          <p:nvPr/>
        </p:nvSpPr>
        <p:spPr>
          <a:xfrm>
            <a:off x="295695" y="3469841"/>
            <a:ext cx="8540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500" dirty="0" smtClean="0">
                <a:latin typeface="Calibri" panose="020F0502020204030204" pitchFamily="34" charset="0"/>
              </a:rPr>
              <a:t>Helping to professionalise </a:t>
            </a:r>
            <a:r>
              <a:rPr lang="en-GB" sz="1500" dirty="0">
                <a:latin typeface="Calibri" panose="020F0502020204030204" pitchFamily="34" charset="0"/>
              </a:rPr>
              <a:t>the CHC workforce, supporting the development of the standard operating </a:t>
            </a:r>
            <a:r>
              <a:rPr lang="en-GB" sz="1500" dirty="0" smtClean="0">
                <a:latin typeface="Calibri" panose="020F0502020204030204" pitchFamily="34" charset="0"/>
              </a:rPr>
              <a:t>model (Better CHC Manual) to </a:t>
            </a:r>
            <a:r>
              <a:rPr lang="en-GB" sz="1500" dirty="0">
                <a:latin typeface="Calibri" panose="020F0502020204030204" pitchFamily="34" charset="0"/>
              </a:rPr>
              <a:t>help underpin </a:t>
            </a:r>
            <a:r>
              <a:rPr lang="en-GB" sz="1500" dirty="0" smtClean="0">
                <a:latin typeface="Calibri" panose="020F0502020204030204" pitchFamily="34" charset="0"/>
              </a:rPr>
              <a:t>outcomes. Key outputs include: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Publication </a:t>
            </a:r>
            <a:r>
              <a:rPr lang="en-GB" sz="1500" dirty="0">
                <a:latin typeface="Calibri" panose="020F0502020204030204" pitchFamily="34" charset="0"/>
              </a:rPr>
              <a:t>of competency </a:t>
            </a:r>
            <a:r>
              <a:rPr lang="en-GB" sz="1500" dirty="0" smtClean="0">
                <a:latin typeface="Calibri" panose="020F0502020204030204" pitchFamily="34" charset="0"/>
              </a:rPr>
              <a:t>framework, endorsed </a:t>
            </a:r>
            <a:r>
              <a:rPr lang="en-GB" sz="1500" dirty="0">
                <a:latin typeface="Calibri" panose="020F0502020204030204" pitchFamily="34" charset="0"/>
              </a:rPr>
              <a:t>by RCN, RCOT, COP, </a:t>
            </a:r>
            <a:r>
              <a:rPr lang="en-GB" sz="1500" dirty="0" smtClean="0">
                <a:latin typeface="Calibri" panose="020F0502020204030204" pitchFamily="34" charset="0"/>
              </a:rPr>
              <a:t>CSP, </a:t>
            </a:r>
            <a:r>
              <a:rPr lang="en-GB" sz="1500" dirty="0">
                <a:latin typeface="Calibri" panose="020F0502020204030204" pitchFamily="34" charset="0"/>
              </a:rPr>
              <a:t>ADASS – August 2018  </a:t>
            </a:r>
            <a:endParaRPr lang="en-GB" sz="1500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Core </a:t>
            </a:r>
            <a:r>
              <a:rPr lang="en-GB" sz="1500" dirty="0">
                <a:latin typeface="Calibri" panose="020F0502020204030204" pitchFamily="34" charset="0"/>
              </a:rPr>
              <a:t>CHC training (reflecting revised national framework) available via e-learning tool – August 2018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latin typeface="Calibri" panose="020F0502020204030204" pitchFamily="34" charset="0"/>
              </a:rPr>
              <a:t>Supplementary CHC training catalogue – September 2018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latin typeface="Calibri" panose="020F0502020204030204" pitchFamily="34" charset="0"/>
              </a:rPr>
              <a:t>Workforce Modelling toolkit – November 2018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4029" y="2862292"/>
            <a:ext cx="8176267" cy="614045"/>
            <a:chOff x="386495" y="3576971"/>
            <a:chExt cx="8176267" cy="614045"/>
          </a:xfrm>
        </p:grpSpPr>
        <p:sp>
          <p:nvSpPr>
            <p:cNvPr id="9" name="Rectangle 8"/>
            <p:cNvSpPr/>
            <p:nvPr/>
          </p:nvSpPr>
          <p:spPr>
            <a:xfrm>
              <a:off x="386495" y="3605225"/>
              <a:ext cx="817626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200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Workforce</a:t>
              </a:r>
              <a:endParaRPr lang="en-GB" sz="3200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0" name="Picture 9" descr="Related image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541" y="3576971"/>
              <a:ext cx="614045" cy="614045"/>
            </a:xfrm>
            <a:prstGeom prst="rect">
              <a:avLst/>
            </a:prstGeom>
            <a:noFill/>
            <a:extLst/>
          </p:spPr>
        </p:pic>
      </p:grpSp>
      <p:sp>
        <p:nvSpPr>
          <p:cNvPr id="3" name="Rectangle 2"/>
          <p:cNvSpPr/>
          <p:nvPr/>
        </p:nvSpPr>
        <p:spPr>
          <a:xfrm>
            <a:off x="210313" y="760493"/>
            <a:ext cx="854017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 smtClean="0">
                <a:latin typeface="Calibri" panose="020F0502020204030204" pitchFamily="34" charset="0"/>
              </a:rPr>
              <a:t>Aiming  to improve understanding of NHS CHC information, including both reported expenditure                              and activity data.  The main focus areas are:</a:t>
            </a:r>
            <a:endParaRPr lang="en-GB" sz="1050" dirty="0" smtClean="0">
              <a:latin typeface="Calibri" panose="020F0502020204030204" pitchFamily="34" charset="0"/>
            </a:endParaRPr>
          </a:p>
          <a:p>
            <a:r>
              <a:rPr lang="en-GB" sz="1050" dirty="0" smtClean="0">
                <a:latin typeface="Calibri" panose="020F0502020204030204" pitchFamily="34" charset="0"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Improving the accuracy, timeliness, breadth and completeness of CHC financial and activity information.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Improving the understanding of the drivers of unwarranted variation in CHC.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Challenging CCGs and Regional teams to deliver a decrease in growth against the projected increase in CHC expenditure of over £1bn by 2020/21.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Working with CHC systems suppliers to support CCGs to improve the way they manage and understand CHC data.</a:t>
            </a:r>
          </a:p>
          <a:p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931" y="4947169"/>
            <a:ext cx="8176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Communications &amp; Engagement</a:t>
            </a:r>
            <a:endParaRPr lang="en-GB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5695" y="5531943"/>
            <a:ext cx="834627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 smtClean="0">
                <a:latin typeface="Calibri" panose="020F0502020204030204" pitchFamily="34" charset="0"/>
              </a:rPr>
              <a:t>Ensuring </a:t>
            </a:r>
            <a:r>
              <a:rPr lang="en-GB" sz="1500" dirty="0">
                <a:latin typeface="Calibri" panose="020F0502020204030204" pitchFamily="34" charset="0"/>
              </a:rPr>
              <a:t>continued programme communications and engagement, both internally and </a:t>
            </a:r>
            <a:r>
              <a:rPr lang="en-GB" sz="1500" dirty="0" smtClean="0">
                <a:latin typeface="Calibri" panose="020F0502020204030204" pitchFamily="34" charset="0"/>
              </a:rPr>
              <a:t>externally. Outputs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Developing </a:t>
            </a:r>
            <a:r>
              <a:rPr lang="en-GB" sz="1500" dirty="0">
                <a:latin typeface="Calibri" panose="020F0502020204030204" pitchFamily="34" charset="0"/>
              </a:rPr>
              <a:t>and implementing communications and engagement </a:t>
            </a:r>
            <a:r>
              <a:rPr lang="en-GB" sz="1500" dirty="0" smtClean="0">
                <a:latin typeface="Calibri" panose="020F0502020204030204" pitchFamily="34" charset="0"/>
              </a:rPr>
              <a:t>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latin typeface="Calibri" panose="020F0502020204030204" pitchFamily="34" charset="0"/>
              </a:rPr>
              <a:t>C</a:t>
            </a:r>
            <a:r>
              <a:rPr lang="en-GB" sz="1500" dirty="0" smtClean="0">
                <a:latin typeface="Calibri" panose="020F0502020204030204" pitchFamily="34" charset="0"/>
              </a:rPr>
              <a:t>oordinating </a:t>
            </a:r>
            <a:r>
              <a:rPr lang="en-GB" sz="1500" dirty="0">
                <a:latin typeface="Calibri" panose="020F0502020204030204" pitchFamily="34" charset="0"/>
              </a:rPr>
              <a:t>programme enquiries and handling media </a:t>
            </a:r>
            <a:r>
              <a:rPr lang="en-GB" sz="1500" dirty="0" smtClean="0">
                <a:latin typeface="Calibri" panose="020F0502020204030204" pitchFamily="34" charset="0"/>
              </a:rPr>
              <a:t>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latin typeface="Calibri" panose="020F0502020204030204" pitchFamily="34" charset="0"/>
              </a:rPr>
              <a:t>C</a:t>
            </a:r>
            <a:r>
              <a:rPr lang="en-GB" sz="1500" dirty="0" smtClean="0">
                <a:latin typeface="Calibri" panose="020F0502020204030204" pitchFamily="34" charset="0"/>
              </a:rPr>
              <a:t>apturing </a:t>
            </a:r>
            <a:r>
              <a:rPr lang="en-GB" sz="1500" dirty="0">
                <a:latin typeface="Calibri" panose="020F0502020204030204" pitchFamily="34" charset="0"/>
              </a:rPr>
              <a:t>patient, family and carer experiences of CHC to aid training and awareness.</a:t>
            </a:r>
          </a:p>
        </p:txBody>
      </p:sp>
      <p:pic>
        <p:nvPicPr>
          <p:cNvPr id="13" name="Picture 12" descr="Image result for communication icon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14753"/>
            <a:ext cx="649605" cy="64960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990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306" y="4293096"/>
            <a:ext cx="7948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1360" y="188640"/>
            <a:ext cx="7545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</a:rPr>
              <a:t>Business Change and </a:t>
            </a:r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Delivery</a:t>
            </a:r>
            <a:endParaRPr lang="en-GB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4" descr="Related image"/>
          <p:cNvPicPr/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364" t="23371" r="29178"/>
          <a:stretch/>
        </p:blipFill>
        <p:spPr bwMode="auto">
          <a:xfrm>
            <a:off x="5283928" y="272701"/>
            <a:ext cx="440200" cy="416652"/>
          </a:xfrm>
          <a:prstGeom prst="rect">
            <a:avLst/>
          </a:prstGeom>
          <a:noFill/>
          <a:extLst/>
        </p:spPr>
      </p:pic>
      <p:sp>
        <p:nvSpPr>
          <p:cNvPr id="16" name="Rectangle 15"/>
          <p:cNvSpPr/>
          <p:nvPr/>
        </p:nvSpPr>
        <p:spPr>
          <a:xfrm>
            <a:off x="135684" y="2625261"/>
            <a:ext cx="7545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Collaborative</a:t>
            </a:r>
            <a:endParaRPr lang="en-GB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168" y="3132123"/>
            <a:ext cx="87891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latin typeface="Calibri" panose="020F0502020204030204" pitchFamily="34" charset="0"/>
              </a:rPr>
              <a:t>Aims to bring </a:t>
            </a:r>
            <a:r>
              <a:rPr lang="en-GB" sz="1500" dirty="0">
                <a:latin typeface="Calibri" panose="020F0502020204030204" pitchFamily="34" charset="0"/>
              </a:rPr>
              <a:t>together the </a:t>
            </a:r>
            <a:r>
              <a:rPr lang="en-GB" sz="1500" dirty="0" smtClean="0">
                <a:latin typeface="Calibri" panose="020F0502020204030204" pitchFamily="34" charset="0"/>
              </a:rPr>
              <a:t>CHC community to facilitate co-production and test </a:t>
            </a:r>
            <a:r>
              <a:rPr lang="en-GB" sz="1500" dirty="0">
                <a:latin typeface="Calibri" panose="020F0502020204030204" pitchFamily="34" charset="0"/>
              </a:rPr>
              <a:t>and implement CHC service </a:t>
            </a:r>
            <a:r>
              <a:rPr lang="en-GB" sz="1500" dirty="0" smtClean="0">
                <a:latin typeface="Calibri" panose="020F0502020204030204" pitchFamily="34" charset="0"/>
              </a:rPr>
              <a:t>improvement. Areas of work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Continued engagement of CCGs and LAs through regular interactive WebEx’s and Development events with the Development Group, Test and Scale Group and full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Creation of </a:t>
            </a:r>
            <a:r>
              <a:rPr lang="en-GB" sz="1500" dirty="0">
                <a:latin typeface="Calibri" panose="020F0502020204030204" pitchFamily="34" charset="0"/>
              </a:rPr>
              <a:t>a </a:t>
            </a:r>
            <a:r>
              <a:rPr lang="en-GB" sz="1500" dirty="0" smtClean="0">
                <a:latin typeface="Calibri" panose="020F0502020204030204" pitchFamily="34" charset="0"/>
              </a:rPr>
              <a:t>patient and </a:t>
            </a:r>
            <a:r>
              <a:rPr lang="en-GB" sz="1500" dirty="0">
                <a:latin typeface="Calibri" panose="020F0502020204030204" pitchFamily="34" charset="0"/>
              </a:rPr>
              <a:t>sector/ third sector </a:t>
            </a:r>
            <a:r>
              <a:rPr lang="en-GB" sz="1500" dirty="0" smtClean="0">
                <a:latin typeface="Calibri" panose="020F0502020204030204" pitchFamily="34" charset="0"/>
              </a:rPr>
              <a:t>collaborative.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‘Better Continuing Healthcare Manual’ – Accessible online and housing </a:t>
            </a:r>
            <a:r>
              <a:rPr lang="en-GB" sz="1500" dirty="0">
                <a:latin typeface="Calibri" panose="020F0502020204030204" pitchFamily="34" charset="0"/>
              </a:rPr>
              <a:t>best practice, improvement tools, patient experience films, staff </a:t>
            </a:r>
            <a:r>
              <a:rPr lang="en-GB" sz="1500" dirty="0" smtClean="0">
                <a:latin typeface="Calibri" panose="020F0502020204030204" pitchFamily="34" charset="0"/>
              </a:rPr>
              <a:t>competencies, training </a:t>
            </a:r>
            <a:r>
              <a:rPr lang="en-GB" sz="1500" dirty="0">
                <a:latin typeface="Calibri" panose="020F0502020204030204" pitchFamily="34" charset="0"/>
              </a:rPr>
              <a:t>tools </a:t>
            </a:r>
            <a:r>
              <a:rPr lang="en-GB" sz="1500" dirty="0" smtClean="0">
                <a:latin typeface="Calibri" panose="020F0502020204030204" pitchFamily="34" charset="0"/>
              </a:rPr>
              <a:t>etc. Aiming to assist CCGs in streamlining process and improving patient experience.</a:t>
            </a:r>
            <a:endParaRPr lang="en-GB" sz="15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465" y="776332"/>
            <a:ext cx="849694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 smtClean="0">
                <a:latin typeface="Calibri" panose="020F0502020204030204" pitchFamily="34" charset="0"/>
              </a:rPr>
              <a:t>This workstream is </a:t>
            </a:r>
            <a:r>
              <a:rPr lang="en-GB" sz="1500" dirty="0">
                <a:latin typeface="Calibri" panose="020F0502020204030204" pitchFamily="34" charset="0"/>
              </a:rPr>
              <a:t>wide ranging, looking at a number of specific projects, plus the overarching consideration of programme delivery assurance to March 2019 and sustainability post March 2019.  </a:t>
            </a:r>
            <a:r>
              <a:rPr lang="en-GB" sz="1500" dirty="0" smtClean="0">
                <a:latin typeface="Calibri" panose="020F0502020204030204" pitchFamily="34" charset="0"/>
              </a:rPr>
              <a:t>Specific </a:t>
            </a:r>
            <a:r>
              <a:rPr lang="en-GB" sz="1500" dirty="0">
                <a:latin typeface="Calibri" panose="020F0502020204030204" pitchFamily="34" charset="0"/>
              </a:rPr>
              <a:t>projects are looking </a:t>
            </a:r>
            <a:r>
              <a:rPr lang="en-GB" sz="1500" dirty="0" smtClean="0">
                <a:latin typeface="Calibri" panose="020F0502020204030204" pitchFamily="34" charset="0"/>
              </a:rPr>
              <a:t>at:</a:t>
            </a:r>
          </a:p>
          <a:p>
            <a:endParaRPr lang="en-GB" sz="5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latin typeface="Calibri" panose="020F0502020204030204" pitchFamily="34" charset="0"/>
              </a:rPr>
              <a:t>T</a:t>
            </a:r>
            <a:r>
              <a:rPr lang="en-GB" sz="1500" dirty="0" smtClean="0">
                <a:latin typeface="Calibri" panose="020F0502020204030204" pitchFamily="34" charset="0"/>
              </a:rPr>
              <a:t>he </a:t>
            </a:r>
            <a:r>
              <a:rPr lang="en-GB" sz="1500" dirty="0">
                <a:latin typeface="Calibri" panose="020F0502020204030204" pitchFamily="34" charset="0"/>
              </a:rPr>
              <a:t>CHC Initial Care Pathway (ICP)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Digital CHC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dirty="0">
              <a:latin typeface="Calibri" panose="020F0502020204030204" pitchFamily="34" charset="0"/>
            </a:endParaRPr>
          </a:p>
          <a:p>
            <a:r>
              <a:rPr lang="en-GB" sz="1500" dirty="0" smtClean="0">
                <a:latin typeface="Calibri" panose="020F0502020204030204" pitchFamily="34" charset="0"/>
              </a:rPr>
              <a:t>These </a:t>
            </a:r>
            <a:r>
              <a:rPr lang="en-GB" sz="1500" dirty="0">
                <a:latin typeface="Calibri" panose="020F0502020204030204" pitchFamily="34" charset="0"/>
              </a:rPr>
              <a:t>are aimed at improving both efficiency and effectiveness of the CHC </a:t>
            </a:r>
            <a:r>
              <a:rPr lang="en-GB" sz="1500" dirty="0" smtClean="0">
                <a:latin typeface="Calibri" panose="020F0502020204030204" pitchFamily="34" charset="0"/>
              </a:rPr>
              <a:t>process, </a:t>
            </a:r>
            <a:r>
              <a:rPr lang="en-GB" sz="1500" dirty="0">
                <a:latin typeface="Calibri" panose="020F0502020204030204" pitchFamily="34" charset="0"/>
              </a:rPr>
              <a:t>allowing greater consistency between decisions, achieved faster</a:t>
            </a:r>
          </a:p>
        </p:txBody>
      </p:sp>
      <p:pic>
        <p:nvPicPr>
          <p:cNvPr id="9" name="Picture 8" descr="Image result for collaborative icon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586" y="2755822"/>
            <a:ext cx="454214" cy="454214"/>
          </a:xfrm>
          <a:prstGeom prst="rect">
            <a:avLst/>
          </a:prstGeom>
          <a:noFill/>
          <a:extLst/>
        </p:spPr>
      </p:pic>
      <p:sp>
        <p:nvSpPr>
          <p:cNvPr id="10" name="Rectangle 9"/>
          <p:cNvSpPr/>
          <p:nvPr/>
        </p:nvSpPr>
        <p:spPr>
          <a:xfrm>
            <a:off x="182208" y="5007058"/>
            <a:ext cx="4189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Commissioning Strategy</a:t>
            </a:r>
            <a:endParaRPr lang="en-GB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0" descr="Image result for commissioning icon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201" y="5079147"/>
            <a:ext cx="440598" cy="440598"/>
          </a:xfrm>
          <a:prstGeom prst="rect">
            <a:avLst/>
          </a:prstGeom>
          <a:noFill/>
          <a:extLst/>
        </p:spPr>
      </p:pic>
      <p:sp>
        <p:nvSpPr>
          <p:cNvPr id="4" name="Rectangle 3"/>
          <p:cNvSpPr/>
          <p:nvPr/>
        </p:nvSpPr>
        <p:spPr>
          <a:xfrm>
            <a:off x="197465" y="5514886"/>
            <a:ext cx="86723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Exploring </a:t>
            </a:r>
            <a:r>
              <a:rPr lang="en-GB" sz="1500" dirty="0">
                <a:latin typeface="Calibri" panose="020F0502020204030204" pitchFamily="34" charset="0"/>
              </a:rPr>
              <a:t>standardisation across a number of commissioning areas such as Care Homes and Domiciliary Care.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Exploring best </a:t>
            </a:r>
            <a:r>
              <a:rPr lang="en-GB" sz="1500" dirty="0">
                <a:latin typeface="Calibri" panose="020F0502020204030204" pitchFamily="34" charset="0"/>
              </a:rPr>
              <a:t>practice for procurement when commissioning external </a:t>
            </a:r>
            <a:r>
              <a:rPr lang="en-GB" sz="1500" dirty="0" smtClean="0">
                <a:latin typeface="Calibri" panose="020F0502020204030204" pitchFamily="34" charset="0"/>
              </a:rPr>
              <a:t>providers.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latin typeface="Calibri" panose="020F0502020204030204" pitchFamily="34" charset="0"/>
              </a:rPr>
              <a:t>Developing standard </a:t>
            </a:r>
            <a:r>
              <a:rPr lang="en-GB" sz="1500" dirty="0">
                <a:latin typeface="Calibri" panose="020F0502020204030204" pitchFamily="34" charset="0"/>
              </a:rPr>
              <a:t>specifications and one IPA which can be used across the country. </a:t>
            </a:r>
          </a:p>
        </p:txBody>
      </p:sp>
    </p:spTree>
    <p:extLst>
      <p:ext uri="{BB962C8B-B14F-4D97-AF65-F5344CB8AC3E}">
        <p14:creationId xmlns:p14="http://schemas.microsoft.com/office/powerpoint/2010/main" val="38836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2" y="400506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799288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latin typeface="Calibri" panose="020F0502020204030204" pitchFamily="34" charset="0"/>
              </a:rPr>
              <a:t>Programme Progress</a:t>
            </a:r>
          </a:p>
          <a:p>
            <a:endParaRPr lang="en-GB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en-GB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Programme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is currently on track and all workstreams are geared up to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delivery.</a:t>
            </a:r>
          </a:p>
          <a:p>
            <a:endParaRPr lang="en-GB" sz="5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Excellent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progress being made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Initial Care Pathway project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is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identifying some interesting questions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endParaRPr lang="en-GB" sz="105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The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Finance and Information workstream will be re-running the variation information for publication later in the spring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endParaRPr lang="en-GB" sz="105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Understanding and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</a:rPr>
              <a:t>tackling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</a:rPr>
              <a:t>the cause of unwarranted variation remains key for both the programme and CCGs.</a:t>
            </a:r>
          </a:p>
          <a:p>
            <a:endParaRPr lang="en-GB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8927"/>
            <a:ext cx="1099833" cy="109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57777" y="2279199"/>
            <a:ext cx="2520280" cy="2160240"/>
          </a:xfrm>
          <a:prstGeom prst="roundRect">
            <a:avLst/>
          </a:prstGeom>
          <a:solidFill>
            <a:srgbClr val="AE25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Calibri" panose="020F0502020204030204" pitchFamily="34" charset="0"/>
              </a:rPr>
              <a:t>CHC Delivery Model  </a:t>
            </a:r>
            <a:endParaRPr lang="en-GB" sz="1600" b="1" dirty="0" smtClean="0">
              <a:latin typeface="Calibri" panose="020F0502020204030204" pitchFamily="34" charset="0"/>
            </a:endParaRPr>
          </a:p>
          <a:p>
            <a:pPr algn="ctr"/>
            <a:endParaRPr lang="en-GB" sz="900" b="1" dirty="0">
              <a:latin typeface="Calibri" panose="020F0502020204030204" pitchFamily="34" charset="0"/>
            </a:endParaRPr>
          </a:p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Joint </a:t>
            </a:r>
            <a:r>
              <a:rPr lang="en-GB" sz="1600" dirty="0">
                <a:latin typeface="Calibri" panose="020F0502020204030204" pitchFamily="34" charset="0"/>
              </a:rPr>
              <a:t>statements being developed with ADASS</a:t>
            </a:r>
            <a:r>
              <a:rPr lang="en-GB" sz="1600" dirty="0" smtClean="0">
                <a:latin typeface="Calibri" panose="020F0502020204030204" pitchFamily="34" charset="0"/>
              </a:rPr>
              <a:t>. Positive, helpful feedback from Collaborative Development Day 30 May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44594" y="2279199"/>
            <a:ext cx="2520280" cy="21602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alibri" panose="020F0502020204030204" pitchFamily="34" charset="0"/>
              </a:rPr>
              <a:t>Workforce </a:t>
            </a:r>
            <a:r>
              <a:rPr lang="en-GB" sz="1600" b="1" dirty="0">
                <a:latin typeface="Calibri" panose="020F0502020204030204" pitchFamily="34" charset="0"/>
              </a:rPr>
              <a:t>Competency Framework &amp;</a:t>
            </a:r>
            <a:r>
              <a:rPr lang="en-GB" sz="1600" b="1" dirty="0" smtClean="0">
                <a:latin typeface="Calibri" panose="020F0502020204030204" pitchFamily="34" charset="0"/>
              </a:rPr>
              <a:t> </a:t>
            </a:r>
            <a:r>
              <a:rPr lang="en-GB" sz="1600" b="1" dirty="0">
                <a:latin typeface="Calibri" panose="020F0502020204030204" pitchFamily="34" charset="0"/>
              </a:rPr>
              <a:t>training </a:t>
            </a:r>
            <a:r>
              <a:rPr lang="en-GB" sz="1600" b="1" dirty="0" smtClean="0">
                <a:latin typeface="Calibri" panose="020F0502020204030204" pitchFamily="34" charset="0"/>
              </a:rPr>
              <a:t>tools</a:t>
            </a:r>
          </a:p>
          <a:p>
            <a:pPr algn="ctr"/>
            <a:endParaRPr lang="en-GB" sz="300" dirty="0">
              <a:latin typeface="Calibri" panose="020F0502020204030204" pitchFamily="34" charset="0"/>
            </a:endParaRPr>
          </a:p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Positive, helpful  feedback from the Collaborative Development Day 30 May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15105" y="2235628"/>
            <a:ext cx="2520280" cy="216024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alibri" panose="020F0502020204030204" pitchFamily="34" charset="0"/>
              </a:rPr>
              <a:t>Commissioning</a:t>
            </a:r>
          </a:p>
          <a:p>
            <a:pPr algn="ctr"/>
            <a:r>
              <a:rPr lang="en-GB" sz="1400" b="1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C</a:t>
            </a:r>
            <a:r>
              <a:rPr lang="en-GB" sz="1600" dirty="0" smtClean="0">
                <a:latin typeface="Calibri" panose="020F0502020204030204" pitchFamily="34" charset="0"/>
              </a:rPr>
              <a:t>ommissioning documents/specs to </a:t>
            </a:r>
            <a:r>
              <a:rPr lang="en-GB" sz="1600" dirty="0">
                <a:latin typeface="Calibri" panose="020F0502020204030204" pitchFamily="34" charset="0"/>
              </a:rPr>
              <a:t>be made available for </a:t>
            </a:r>
            <a:r>
              <a:rPr lang="en-GB" sz="1600" dirty="0" smtClean="0">
                <a:latin typeface="Calibri" panose="020F0502020204030204" pitchFamily="34" charset="0"/>
              </a:rPr>
              <a:t>review </a:t>
            </a:r>
            <a:r>
              <a:rPr lang="en-GB" sz="1600" dirty="0">
                <a:latin typeface="Calibri" panose="020F0502020204030204" pitchFamily="34" charset="0"/>
              </a:rPr>
              <a:t>and comment - Dom Care, Nursing Home Care, IPAs</a:t>
            </a:r>
            <a:r>
              <a:rPr lang="en-GB" sz="14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6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52306" y="2310105"/>
            <a:ext cx="83295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</a:rPr>
              <a:t>PHBs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Letter regarding mainstreaming PHBs has now gone out to CCGs.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This is fully supported by the SIP programme from both an individual perspective, (more choice and control over how their care needs are met) and an efficiency perspective; it is estimated that package costs could reduce by up to 17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%. </a:t>
            </a:r>
            <a:r>
              <a:rPr lang="en-GB" sz="1700" dirty="0" smtClean="0">
                <a:latin typeface="Calibri" panose="020F0502020204030204" pitchFamily="34" charset="0"/>
              </a:rPr>
              <a:t>All Dom Care to go to PHBs by March 2019. Implementation to be managed by PHB Team. </a:t>
            </a:r>
          </a:p>
          <a:p>
            <a:endParaRPr lang="en-GB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476672"/>
            <a:ext cx="74600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</a:rPr>
              <a:t>Assurance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Recognition of the work undertaken by CCGs in hitting the location of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assessment, 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and the support through the assurance process from  the CHC Business Unit.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Still more work to do on prolonged waits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n-GB" sz="17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2306" y="4491272"/>
            <a:ext cx="832958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</a:rPr>
              <a:t>CHC Connect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</a:rPr>
              <a:t>Online SharePoint resource for the SIP – Launch earlier this year was delayed due to a technical issue.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Should be available for use in early June. Slight access issue for Local Authority colleagues, but a work around is available.</a:t>
            </a:r>
            <a:endParaRPr lang="en-GB" sz="17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Eppt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833</Words>
  <Application>Microsoft Office PowerPoint</Application>
  <PresentationFormat>On-screen Show (4:3)</PresentationFormat>
  <Paragraphs>102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NHSEppt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Wager, Nicola</dc:creator>
  <cp:lastModifiedBy>Venessa Harris</cp:lastModifiedBy>
  <cp:revision>45</cp:revision>
  <dcterms:created xsi:type="dcterms:W3CDTF">2018-04-20T11:11:17Z</dcterms:created>
  <dcterms:modified xsi:type="dcterms:W3CDTF">2018-06-05T15:43:05Z</dcterms:modified>
</cp:coreProperties>
</file>