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8"/>
  </p:notesMasterIdLst>
  <p:handoutMasterIdLst>
    <p:handoutMasterId r:id="rId29"/>
  </p:handoutMasterIdLst>
  <p:sldIdLst>
    <p:sldId id="283" r:id="rId6"/>
    <p:sldId id="287" r:id="rId7"/>
    <p:sldId id="284" r:id="rId8"/>
    <p:sldId id="273" r:id="rId9"/>
    <p:sldId id="278" r:id="rId10"/>
    <p:sldId id="279" r:id="rId11"/>
    <p:sldId id="297" r:id="rId12"/>
    <p:sldId id="275" r:id="rId13"/>
    <p:sldId id="293" r:id="rId14"/>
    <p:sldId id="276" r:id="rId15"/>
    <p:sldId id="296" r:id="rId16"/>
    <p:sldId id="281" r:id="rId17"/>
    <p:sldId id="282" r:id="rId18"/>
    <p:sldId id="292" r:id="rId19"/>
    <p:sldId id="294" r:id="rId20"/>
    <p:sldId id="290" r:id="rId21"/>
    <p:sldId id="277" r:id="rId22"/>
    <p:sldId id="289" r:id="rId23"/>
    <p:sldId id="295" r:id="rId24"/>
    <p:sldId id="286" r:id="rId25"/>
    <p:sldId id="298" r:id="rId26"/>
    <p:sldId id="299" r:id="rId27"/>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6C807DBC-8C92-7C42-84D5-1C59FCFB9E44}">
          <p14:sldIdLst>
            <p14:sldId id="283"/>
            <p14:sldId id="287"/>
            <p14:sldId id="284"/>
            <p14:sldId id="273"/>
            <p14:sldId id="278"/>
            <p14:sldId id="279"/>
            <p14:sldId id="297"/>
            <p14:sldId id="275"/>
            <p14:sldId id="293"/>
            <p14:sldId id="276"/>
            <p14:sldId id="296"/>
            <p14:sldId id="281"/>
            <p14:sldId id="282"/>
            <p14:sldId id="292"/>
            <p14:sldId id="294"/>
            <p14:sldId id="290"/>
            <p14:sldId id="277"/>
            <p14:sldId id="289"/>
            <p14:sldId id="295"/>
            <p14:sldId id="286"/>
            <p14:sldId id="298"/>
            <p14:sldId id="299"/>
          </p14:sldIdLst>
        </p14:section>
        <p14:section name="Extra slide elements" id="{66EC97C3-BC0F-9648-AAE8-BA458CD38442}">
          <p14:sldIdLst/>
        </p14:section>
      </p14:sectionLst>
    </p:ext>
    <p:ext uri="{EFAFB233-063F-42B5-8137-9DF3F51BA10A}">
      <p15:sldGuideLst xmlns:p15="http://schemas.microsoft.com/office/powerpoint/2012/main">
        <p15:guide id="1" orient="horz" pos="1204">
          <p15:clr>
            <a:srgbClr val="A4A3A4"/>
          </p15:clr>
        </p15:guide>
        <p15:guide id="2" pos="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39" autoAdjust="0"/>
    <p:restoredTop sz="96857" autoAdjust="0"/>
  </p:normalViewPr>
  <p:slideViewPr>
    <p:cSldViewPr snapToGrid="0" snapToObjects="1">
      <p:cViewPr varScale="1">
        <p:scale>
          <a:sx n="158" d="100"/>
          <a:sy n="158" d="100"/>
        </p:scale>
        <p:origin x="1782" y="132"/>
      </p:cViewPr>
      <p:guideLst>
        <p:guide orient="horz" pos="1204"/>
        <p:guide pos="3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621" cy="500210"/>
          </a:xfrm>
          <a:prstGeom prst="rect">
            <a:avLst/>
          </a:prstGeom>
        </p:spPr>
        <p:txBody>
          <a:bodyPr vert="horz" lIns="92821" tIns="46410" rIns="92821" bIns="46410" rtlCol="0"/>
          <a:lstStyle>
            <a:lvl1pPr algn="l">
              <a:defRPr sz="1200"/>
            </a:lvl1pPr>
          </a:lstStyle>
          <a:p>
            <a:endParaRPr lang="en-US"/>
          </a:p>
        </p:txBody>
      </p:sp>
      <p:sp>
        <p:nvSpPr>
          <p:cNvPr id="3" name="Date Placeholder 2"/>
          <p:cNvSpPr>
            <a:spLocks noGrp="1"/>
          </p:cNvSpPr>
          <p:nvPr>
            <p:ph type="dt" sz="quarter" idx="1"/>
          </p:nvPr>
        </p:nvSpPr>
        <p:spPr>
          <a:xfrm>
            <a:off x="3900934" y="0"/>
            <a:ext cx="2985621" cy="500210"/>
          </a:xfrm>
          <a:prstGeom prst="rect">
            <a:avLst/>
          </a:prstGeom>
        </p:spPr>
        <p:txBody>
          <a:bodyPr vert="horz" lIns="92821" tIns="46410" rIns="92821" bIns="46410" rtlCol="0"/>
          <a:lstStyle>
            <a:lvl1pPr algn="r">
              <a:defRPr sz="1200"/>
            </a:lvl1pPr>
          </a:lstStyle>
          <a:p>
            <a:fld id="{A291D71F-2657-BF40-9BA8-1341E8D62F20}" type="datetime1">
              <a:rPr lang="en-GB" smtClean="0"/>
              <a:pPr/>
              <a:t>26/06/2018</a:t>
            </a:fld>
            <a:endParaRPr lang="en-US"/>
          </a:p>
        </p:txBody>
      </p:sp>
      <p:sp>
        <p:nvSpPr>
          <p:cNvPr id="4" name="Footer Placeholder 3"/>
          <p:cNvSpPr>
            <a:spLocks noGrp="1"/>
          </p:cNvSpPr>
          <p:nvPr>
            <p:ph type="ftr" sz="quarter" idx="2"/>
          </p:nvPr>
        </p:nvSpPr>
        <p:spPr>
          <a:xfrm>
            <a:off x="0" y="9515276"/>
            <a:ext cx="2985621" cy="501823"/>
          </a:xfrm>
          <a:prstGeom prst="rect">
            <a:avLst/>
          </a:prstGeom>
        </p:spPr>
        <p:txBody>
          <a:bodyPr vert="horz" lIns="92821" tIns="46410" rIns="92821" bIns="46410" rtlCol="0" anchor="b"/>
          <a:lstStyle>
            <a:lvl1pPr algn="l">
              <a:defRPr sz="1200"/>
            </a:lvl1pPr>
          </a:lstStyle>
          <a:p>
            <a:endParaRPr lang="en-US"/>
          </a:p>
        </p:txBody>
      </p:sp>
      <p:sp>
        <p:nvSpPr>
          <p:cNvPr id="5" name="Slide Number Placeholder 4"/>
          <p:cNvSpPr>
            <a:spLocks noGrp="1"/>
          </p:cNvSpPr>
          <p:nvPr>
            <p:ph type="sldNum" sz="quarter" idx="3"/>
          </p:nvPr>
        </p:nvSpPr>
        <p:spPr>
          <a:xfrm>
            <a:off x="3900934" y="9515276"/>
            <a:ext cx="2985621" cy="501823"/>
          </a:xfrm>
          <a:prstGeom prst="rect">
            <a:avLst/>
          </a:prstGeom>
        </p:spPr>
        <p:txBody>
          <a:bodyPr vert="horz" lIns="92821" tIns="46410" rIns="92821" bIns="46410" rtlCol="0" anchor="b"/>
          <a:lstStyle>
            <a:lvl1pPr algn="r">
              <a:defRPr sz="1200"/>
            </a:lvl1pPr>
          </a:lstStyle>
          <a:p>
            <a:fld id="{4F5EE869-81EB-AC4C-B612-80DE4181CDD1}" type="slidenum">
              <a:rPr lang="en-US" smtClean="0"/>
              <a:pPr/>
              <a:t>‹#›</a:t>
            </a:fld>
            <a:endParaRPr lang="en-US"/>
          </a:p>
        </p:txBody>
      </p:sp>
    </p:spTree>
    <p:extLst>
      <p:ext uri="{BB962C8B-B14F-4D97-AF65-F5344CB8AC3E}">
        <p14:creationId xmlns:p14="http://schemas.microsoft.com/office/powerpoint/2010/main" val="324244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621" cy="500210"/>
          </a:xfrm>
          <a:prstGeom prst="rect">
            <a:avLst/>
          </a:prstGeom>
        </p:spPr>
        <p:txBody>
          <a:bodyPr vert="horz" lIns="92821" tIns="46410" rIns="92821" bIns="46410" rtlCol="0"/>
          <a:lstStyle>
            <a:lvl1pPr algn="l">
              <a:defRPr sz="1200"/>
            </a:lvl1pPr>
          </a:lstStyle>
          <a:p>
            <a:endParaRPr lang="en-US"/>
          </a:p>
        </p:txBody>
      </p:sp>
      <p:sp>
        <p:nvSpPr>
          <p:cNvPr id="3" name="Date Placeholder 2"/>
          <p:cNvSpPr>
            <a:spLocks noGrp="1"/>
          </p:cNvSpPr>
          <p:nvPr>
            <p:ph type="dt" idx="1"/>
          </p:nvPr>
        </p:nvSpPr>
        <p:spPr>
          <a:xfrm>
            <a:off x="3900934" y="0"/>
            <a:ext cx="2985621" cy="500210"/>
          </a:xfrm>
          <a:prstGeom prst="rect">
            <a:avLst/>
          </a:prstGeom>
        </p:spPr>
        <p:txBody>
          <a:bodyPr vert="horz" lIns="92821" tIns="46410" rIns="92821" bIns="46410" rtlCol="0"/>
          <a:lstStyle>
            <a:lvl1pPr algn="r">
              <a:defRPr sz="1200"/>
            </a:lvl1pPr>
          </a:lstStyle>
          <a:p>
            <a:fld id="{937A70F4-2FAD-3E41-BF6C-C5B1EEDE06E7}" type="datetime1">
              <a:rPr lang="en-GB" smtClean="0"/>
              <a:pPr/>
              <a:t>26/06/2018</a:t>
            </a:fld>
            <a:endParaRPr lang="en-US"/>
          </a:p>
        </p:txBody>
      </p:sp>
      <p:sp>
        <p:nvSpPr>
          <p:cNvPr id="4" name="Slide Image Placeholder 3"/>
          <p:cNvSpPr>
            <a:spLocks noGrp="1" noRot="1" noChangeAspect="1"/>
          </p:cNvSpPr>
          <p:nvPr>
            <p:ph type="sldImg" idx="2"/>
          </p:nvPr>
        </p:nvSpPr>
        <p:spPr>
          <a:xfrm>
            <a:off x="941388" y="752475"/>
            <a:ext cx="5005387" cy="3756025"/>
          </a:xfrm>
          <a:prstGeom prst="rect">
            <a:avLst/>
          </a:prstGeom>
          <a:noFill/>
          <a:ln w="12700">
            <a:solidFill>
              <a:prstClr val="black"/>
            </a:solidFill>
          </a:ln>
        </p:spPr>
        <p:txBody>
          <a:bodyPr vert="horz" lIns="92821" tIns="46410" rIns="92821" bIns="46410" rtlCol="0" anchor="ctr"/>
          <a:lstStyle/>
          <a:p>
            <a:endParaRPr lang="en-US"/>
          </a:p>
        </p:txBody>
      </p:sp>
      <p:sp>
        <p:nvSpPr>
          <p:cNvPr id="5" name="Notes Placeholder 4"/>
          <p:cNvSpPr>
            <a:spLocks noGrp="1"/>
          </p:cNvSpPr>
          <p:nvPr>
            <p:ph type="body" sz="quarter" idx="3"/>
          </p:nvPr>
        </p:nvSpPr>
        <p:spPr>
          <a:xfrm>
            <a:off x="688495" y="4758446"/>
            <a:ext cx="5511174" cy="4508340"/>
          </a:xfrm>
          <a:prstGeom prst="rect">
            <a:avLst/>
          </a:prstGeom>
        </p:spPr>
        <p:txBody>
          <a:bodyPr vert="horz" lIns="92821" tIns="46410" rIns="92821" bIns="4641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5276"/>
            <a:ext cx="2985621" cy="501823"/>
          </a:xfrm>
          <a:prstGeom prst="rect">
            <a:avLst/>
          </a:prstGeom>
        </p:spPr>
        <p:txBody>
          <a:bodyPr vert="horz" lIns="92821" tIns="46410" rIns="92821" bIns="46410" rtlCol="0" anchor="b"/>
          <a:lstStyle>
            <a:lvl1pPr algn="l">
              <a:defRPr sz="1200"/>
            </a:lvl1pPr>
          </a:lstStyle>
          <a:p>
            <a:endParaRPr lang="en-US"/>
          </a:p>
        </p:txBody>
      </p:sp>
      <p:sp>
        <p:nvSpPr>
          <p:cNvPr id="7" name="Slide Number Placeholder 6"/>
          <p:cNvSpPr>
            <a:spLocks noGrp="1"/>
          </p:cNvSpPr>
          <p:nvPr>
            <p:ph type="sldNum" sz="quarter" idx="5"/>
          </p:nvPr>
        </p:nvSpPr>
        <p:spPr>
          <a:xfrm>
            <a:off x="3900934" y="9515276"/>
            <a:ext cx="2985621" cy="501823"/>
          </a:xfrm>
          <a:prstGeom prst="rect">
            <a:avLst/>
          </a:prstGeom>
        </p:spPr>
        <p:txBody>
          <a:bodyPr vert="horz" lIns="92821" tIns="46410" rIns="92821" bIns="46410" rtlCol="0" anchor="b"/>
          <a:lstStyle>
            <a:lvl1pPr algn="r">
              <a:defRPr sz="1200"/>
            </a:lvl1pPr>
          </a:lstStyle>
          <a:p>
            <a:fld id="{4957A7B8-EAD2-9846-9761-91C91B5D58B6}" type="slidenum">
              <a:rPr lang="en-US" smtClean="0"/>
              <a:pPr/>
              <a:t>‹#›</a:t>
            </a:fld>
            <a:endParaRPr lang="en-US"/>
          </a:p>
        </p:txBody>
      </p:sp>
    </p:spTree>
    <p:extLst>
      <p:ext uri="{BB962C8B-B14F-4D97-AF65-F5344CB8AC3E}">
        <p14:creationId xmlns:p14="http://schemas.microsoft.com/office/powerpoint/2010/main" val="104624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latin typeface="+mn-lt"/>
                <a:ea typeface="+mn-ea"/>
                <a:cs typeface="+mn-cs"/>
              </a:rPr>
              <a:t>Might be useful to quote paragraph 20 in the updated Framework as below:</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kern="1200" baseline="0" dirty="0">
                <a:solidFill>
                  <a:schemeClr val="tx1"/>
                </a:solidFill>
                <a:latin typeface="+mn-lt"/>
                <a:ea typeface="+mn-ea"/>
                <a:cs typeface="+mn-cs"/>
              </a:rPr>
              <a:t>20. The roles and responsibilities of the different bodies involved in NHS Continuing Healthcare are set out below. However, NHS Continuing Healthcare is fundamentally a ‘whole system’ issue requiring leadership across and within statutory agencies in order to ensure that the needs of individuals who might have a primary health need are properly assessed and addressed. These individuals are, by definition, some of the most vulnerable in our society and it is vital that systems deliver a person-centred approach to the wide variety of situations that NHS Continuing Healthcare encompasses. Strong system leadership is therefore critical to the successful implementation of this National Framework. </a:t>
            </a: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dirty="0"/>
              <a:t>Para 195</a:t>
            </a:r>
          </a:p>
          <a:p>
            <a:endParaRPr lang="en-GB" sz="1200" kern="1200" baseline="0" dirty="0">
              <a:solidFill>
                <a:schemeClr val="tx1"/>
              </a:solidFill>
              <a:latin typeface="+mn-lt"/>
              <a:ea typeface="+mn-ea"/>
              <a:cs typeface="+mn-cs"/>
            </a:endParaRPr>
          </a:p>
          <a:p>
            <a:r>
              <a:rPr lang="en-GB" sz="1200" i="1" kern="1200" baseline="0" dirty="0">
                <a:solidFill>
                  <a:schemeClr val="tx1"/>
                </a:solidFill>
                <a:latin typeface="+mn-lt"/>
                <a:ea typeface="+mn-ea"/>
                <a:cs typeface="+mn-cs"/>
              </a:rPr>
              <a:t>All CCGs must have an NHS Continuing Healthcare local resolution process. They should therefore develop, deliver and publish a local resolution process that is fair, transparent, includes timescales and takes account of the following guidelines: </a:t>
            </a:r>
          </a:p>
          <a:p>
            <a:endParaRPr lang="en-GB" i="1" dirty="0"/>
          </a:p>
          <a:p>
            <a:r>
              <a:rPr lang="en-GB" i="1" dirty="0"/>
              <a:t>a)</a:t>
            </a:r>
            <a:r>
              <a:rPr lang="en-GB" i="1" baseline="0" dirty="0"/>
              <a:t> </a:t>
            </a:r>
            <a:r>
              <a:rPr lang="en-GB" i="1" dirty="0"/>
              <a:t>There should be an attempt to resolve any concerns initially through an informal two-way meaningful discussion between the CCG representative and the individual and/or their representative. There should be a written summary of this for both parties. The discussion should be an opportunity for the individual or their representative to receive clarification of anything they have not understood. The CCG should explain how it has arrived at the decision regarding eligibility, including reference to the completed DST and primary health need assessment. Where required this should also be an opportunity for the individual or their representative to provide any further information that had not been considered.</a:t>
            </a:r>
          </a:p>
          <a:p>
            <a:endParaRPr lang="en-GB" i="1" dirty="0"/>
          </a:p>
          <a:p>
            <a:r>
              <a:rPr lang="en-GB" i="1" dirty="0"/>
              <a:t>b) Where a formal meeting involving the individual and/or their representative is required, this should involve someone with the authority to decide next 	steps on behalf of the CCG (e.g. to request further reports, or seek further clarification/reconsideration by the MDT). The individual should be able to put forward the reasons why they remain dissatisfied with the CCG’s decision. There should be a full written record of the formal meeting for both parties. The CCG will agree next steps with the individual or their representative.</a:t>
            </a:r>
          </a:p>
          <a:p>
            <a:endParaRPr lang="en-GB" i="1" dirty="0"/>
          </a:p>
          <a:p>
            <a:pPr defTabSz="966064">
              <a:defRPr/>
            </a:pPr>
            <a:r>
              <a:rPr lang="en-GB" i="1" dirty="0"/>
              <a:t>c) Following the formal meeting and outcome of the next steps, the CCG will either uphold or change the original eligibility decision.</a:t>
            </a:r>
          </a:p>
          <a:p>
            <a:endParaRPr lang="en-GB" i="1" dirty="0"/>
          </a:p>
          <a:p>
            <a:r>
              <a:rPr lang="en-GB" i="1" dirty="0"/>
              <a:t>d) A key principle of the local resolution process is that, as far as possible, if the CCG does not change the original decision, the individual or their representative has had a clear and comprehensive explanation of the rationale for the CCG decision.</a:t>
            </a:r>
          </a:p>
          <a:p>
            <a:endParaRPr lang="en-GB" i="1" dirty="0"/>
          </a:p>
          <a:p>
            <a:r>
              <a:rPr lang="en-GB" i="1" dirty="0"/>
              <a:t>f) Where individuals wish to move straight to a formal meeting this 	should be considered. CCGs should use every opportunity to learn from these meetings, and should consider how they share their learning with other CCGs.</a:t>
            </a:r>
          </a:p>
          <a:p>
            <a:endParaRPr lang="en-GB" i="1" dirty="0"/>
          </a:p>
          <a:p>
            <a:r>
              <a:rPr lang="en-GB" i="1" dirty="0"/>
              <a:t>g) CCGs may choose to prioritise cases for individuals currently in receipt of care.</a:t>
            </a:r>
          </a:p>
          <a:p>
            <a:pPr defTabSz="966064">
              <a:defRPr/>
            </a:pPr>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buFont typeface="+mj-lt"/>
              <a:buAutoNum type="arabicPeriod"/>
            </a:pPr>
            <a:r>
              <a:rPr lang="en-GB" dirty="0"/>
              <a:t>None of the 2018 amendments and clarifications to the National Framework, Practice Guidance, annexes or National Tools are intended to change the eligibility criteria for, or access to, NHS Continuing Healthcare (CHC) </a:t>
            </a:r>
          </a:p>
          <a:p>
            <a:pPr marL="457200" indent="-457200">
              <a:buFont typeface="+mj-lt"/>
              <a:buAutoNum type="arabicPeriod"/>
            </a:pPr>
            <a:r>
              <a:rPr lang="en-GB" dirty="0"/>
              <a:t>A new structure and style – to provide greater clarity to individuals and staff</a:t>
            </a:r>
          </a:p>
          <a:p>
            <a:pPr marL="457200" indent="-457200">
              <a:buFont typeface="+mj-lt"/>
              <a:buAutoNum type="arabicPeriod"/>
            </a:pPr>
            <a:r>
              <a:rPr lang="en-GB" dirty="0"/>
              <a:t>Changes to reflect introduction of Care Act 2014, and other legislative/policy developments since 2012 </a:t>
            </a:r>
          </a:p>
          <a:p>
            <a:pPr marL="457200" indent="-457200">
              <a:buFont typeface="+mj-lt"/>
              <a:buAutoNum type="arabicPeriod"/>
            </a:pPr>
            <a:r>
              <a:rPr lang="en-GB" dirty="0"/>
              <a:t>Additional clarity to a number of policy areas</a:t>
            </a: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GB" sz="1200" kern="1200" baseline="0" dirty="0">
                <a:solidFill>
                  <a:schemeClr val="tx1"/>
                </a:solidFill>
                <a:latin typeface="+mn-lt"/>
                <a:ea typeface="+mn-ea"/>
                <a:cs typeface="+mn-cs"/>
              </a:rPr>
              <a:t>9. Under section 9 of the Care Act 2014, each local authority is under a duty to assess any person who it appears may be in need of care and support. Where a local authority is satisfied, on the basis of their assessment, that the adult has needs for care and support, it must then determine whether any of these needs meet the Care Act 2014 national eligibility criteria8. If not, the local authority may still have the power to meet them. If the local authority is required to meet needs or decides to meet them, the local authority must consider how it will do so. The Care Act 2014 replaces previous local authority duties to provide particular services with a duty to meet eligible needs.</a:t>
            </a:r>
          </a:p>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43. Section 22 of the Care Act 2014 places a limit on the care and support that can lawfully be provided to individuals by local authorities. That limit is set out in section 22(1) and is as follows: </a:t>
            </a:r>
          </a:p>
          <a:p>
            <a:r>
              <a:rPr lang="en-GB" sz="1200" i="1" kern="1200" baseline="0" dirty="0">
                <a:solidFill>
                  <a:schemeClr val="tx1"/>
                </a:solidFill>
                <a:latin typeface="+mn-lt"/>
                <a:ea typeface="+mn-ea"/>
                <a:cs typeface="+mn-cs"/>
              </a:rPr>
              <a:t>‘A local authority may not meet needs under sections 18 to 20 by providing or arranging for the provision of a service or facility that is required to be provided under the National Health Service Act 2006 unless- </a:t>
            </a:r>
          </a:p>
          <a:p>
            <a:r>
              <a:rPr lang="en-GB" sz="1200" i="1" kern="1200" baseline="0" dirty="0">
                <a:solidFill>
                  <a:schemeClr val="tx1"/>
                </a:solidFill>
                <a:latin typeface="+mn-lt"/>
                <a:ea typeface="+mn-ea"/>
                <a:cs typeface="+mn-cs"/>
              </a:rPr>
              <a:t>(a) doing so would be merely incidental or ancillary to doing something else to meet needs under those sections, and </a:t>
            </a:r>
          </a:p>
          <a:p>
            <a:r>
              <a:rPr lang="en-GB" sz="1200" i="1" kern="1200" baseline="0" dirty="0">
                <a:solidFill>
                  <a:schemeClr val="tx1"/>
                </a:solidFill>
                <a:latin typeface="+mn-lt"/>
                <a:ea typeface="+mn-ea"/>
                <a:cs typeface="+mn-cs"/>
              </a:rPr>
              <a:t>(b) the service or facility in question would be of a nature that the local authority could be expected to provide’. </a:t>
            </a:r>
          </a:p>
          <a:p>
            <a:endParaRPr lang="en-GB" sz="1200" i="1"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50. Whilst there is not a legal definition of a health need (in the context of NHS Continuing Healthcare), in general terms it can be said that such a need is one related to the treatment, control, management or prevention of a disease, illness, injury or disability, and the care or aftercare of a person with these needs (whether or not the tasks involved have to be carried out by a health professional). </a:t>
            </a:r>
          </a:p>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51. Similarly, there is not a legal definition of the term ‘social care need’ in the context of NHS Continuing Healthcare. However, the Care Act 2014 introduced National Eligibility Criteria for care and support to determine when an individual or their carer has eligible needs which the local authority must address, subject to means where appropriate. These criteria set out that an individual has eligible needs under the Care Act 2014 where these needs arise from (or relate to) a physical or mental impairment or illness which results in them being unable to achieve two or more of the following outcomes which is, or is likely to have, a significant impact on their wellbeing: • managing and maintaining nutrition; </a:t>
            </a:r>
          </a:p>
          <a:p>
            <a:r>
              <a:rPr lang="en-GB" sz="1200" kern="1200" baseline="0" dirty="0">
                <a:solidFill>
                  <a:schemeClr val="tx1"/>
                </a:solidFill>
                <a:latin typeface="+mn-lt"/>
                <a:ea typeface="+mn-ea"/>
                <a:cs typeface="+mn-cs"/>
              </a:rPr>
              <a:t>• maintaining personal hygiene; </a:t>
            </a:r>
          </a:p>
          <a:p>
            <a:r>
              <a:rPr lang="en-GB" sz="1200" kern="1200" baseline="0" dirty="0">
                <a:solidFill>
                  <a:schemeClr val="tx1"/>
                </a:solidFill>
                <a:latin typeface="+mn-lt"/>
                <a:ea typeface="+mn-ea"/>
                <a:cs typeface="+mn-cs"/>
              </a:rPr>
              <a:t>• managing toilet needs; </a:t>
            </a:r>
          </a:p>
          <a:p>
            <a:r>
              <a:rPr lang="en-GB" sz="1200" kern="1200" baseline="0" dirty="0">
                <a:solidFill>
                  <a:schemeClr val="tx1"/>
                </a:solidFill>
                <a:latin typeface="+mn-lt"/>
                <a:ea typeface="+mn-ea"/>
                <a:cs typeface="+mn-cs"/>
              </a:rPr>
              <a:t>• being appropriately clothed; </a:t>
            </a:r>
          </a:p>
          <a:p>
            <a:r>
              <a:rPr lang="en-GB" sz="1200" kern="1200" baseline="0" dirty="0">
                <a:solidFill>
                  <a:schemeClr val="tx1"/>
                </a:solidFill>
                <a:latin typeface="+mn-lt"/>
                <a:ea typeface="+mn-ea"/>
                <a:cs typeface="+mn-cs"/>
              </a:rPr>
              <a:t>• being able to make use of the home safely; </a:t>
            </a:r>
          </a:p>
          <a:p>
            <a:r>
              <a:rPr lang="en-GB" sz="1200" kern="1200" baseline="0" dirty="0">
                <a:solidFill>
                  <a:schemeClr val="tx1"/>
                </a:solidFill>
                <a:latin typeface="+mn-lt"/>
                <a:ea typeface="+mn-ea"/>
                <a:cs typeface="+mn-cs"/>
              </a:rPr>
              <a:t>• maintaining a habitable home environment; </a:t>
            </a:r>
          </a:p>
          <a:p>
            <a:r>
              <a:rPr lang="en-GB" sz="1200" kern="1200" baseline="0" dirty="0">
                <a:solidFill>
                  <a:schemeClr val="tx1"/>
                </a:solidFill>
                <a:latin typeface="+mn-lt"/>
                <a:ea typeface="+mn-ea"/>
                <a:cs typeface="+mn-cs"/>
              </a:rPr>
              <a:t>• developing and maintaining family or other personal relationships; </a:t>
            </a:r>
          </a:p>
          <a:p>
            <a:r>
              <a:rPr lang="en-GB" sz="1200" kern="1200" baseline="0" dirty="0">
                <a:solidFill>
                  <a:schemeClr val="tx1"/>
                </a:solidFill>
                <a:latin typeface="+mn-lt"/>
                <a:ea typeface="+mn-ea"/>
                <a:cs typeface="+mn-cs"/>
              </a:rPr>
              <a:t>• accessing and engaging in work, training, education or volunteering; </a:t>
            </a:r>
          </a:p>
          <a:p>
            <a:r>
              <a:rPr lang="en-GB" sz="1200" kern="1200" baseline="0" dirty="0">
                <a:solidFill>
                  <a:schemeClr val="tx1"/>
                </a:solidFill>
                <a:latin typeface="+mn-lt"/>
                <a:ea typeface="+mn-ea"/>
                <a:cs typeface="+mn-cs"/>
              </a:rPr>
              <a:t>• making use of necessary facilities or services in the local community, including public transport and recreational facilities or services; and </a:t>
            </a:r>
          </a:p>
          <a:p>
            <a:r>
              <a:rPr lang="en-GB" sz="1200" kern="1200" baseline="0" dirty="0">
                <a:solidFill>
                  <a:schemeClr val="tx1"/>
                </a:solidFill>
                <a:latin typeface="+mn-lt"/>
                <a:ea typeface="+mn-ea"/>
                <a:cs typeface="+mn-cs"/>
              </a:rPr>
              <a:t>• carrying out any caring responsibilities the adult has for a child. </a:t>
            </a:r>
          </a:p>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52. In the context of NHS Continuing Healthcare, therefore, a ‘social care need’ can be taken to relate to the Care Act 2014 eligibility criteria outlined above. </a:t>
            </a:r>
          </a:p>
          <a:p>
            <a:endParaRPr lang="en-GB" sz="1200" i="1" kern="1200" baseline="0" dirty="0">
              <a:solidFill>
                <a:schemeClr val="tx1"/>
              </a:solidFill>
              <a:latin typeface="+mn-lt"/>
              <a:ea typeface="+mn-ea"/>
              <a:cs typeface="+mn-cs"/>
            </a:endParaRPr>
          </a:p>
          <a:p>
            <a:r>
              <a:rPr lang="en-GB" sz="1200" i="0" kern="1200" baseline="0" dirty="0">
                <a:solidFill>
                  <a:schemeClr val="tx1"/>
                </a:solidFill>
                <a:latin typeface="+mn-lt"/>
                <a:ea typeface="+mn-ea"/>
                <a:cs typeface="+mn-cs"/>
              </a:rPr>
              <a:t>Come back to the duties of relevant organisations later [slides 17&amp;18]</a:t>
            </a:r>
          </a:p>
        </p:txBody>
      </p:sp>
      <p:sp>
        <p:nvSpPr>
          <p:cNvPr id="4" name="Slide Number Placeholder 3"/>
          <p:cNvSpPr>
            <a:spLocks noGrp="1"/>
          </p:cNvSpPr>
          <p:nvPr>
            <p:ph type="sldNum" sz="quarter" idx="10"/>
          </p:nvPr>
        </p:nvSpPr>
        <p:spPr/>
        <p:txBody>
          <a:bodyPr/>
          <a:lstStyle/>
          <a:p>
            <a:fld id="{4957A7B8-EAD2-9846-9761-91C91B5D58B6}"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pPr/>
              <a:t>7</a:t>
            </a:fld>
            <a:endParaRPr lang="en-US"/>
          </a:p>
        </p:txBody>
      </p:sp>
    </p:spTree>
    <p:extLst>
      <p:ext uri="{BB962C8B-B14F-4D97-AF65-F5344CB8AC3E}">
        <p14:creationId xmlns:p14="http://schemas.microsoft.com/office/powerpoint/2010/main" val="3830591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Ø"/>
            </a:pPr>
            <a:r>
              <a:rPr lang="en-GB" dirty="0"/>
              <a:t>Clearer messages about assessing for CHC at right time and in right place. (consistent with QP measure, that CCGs must ensure that less than 15% of all full CHC assessments take place in an acute hospital setting)</a:t>
            </a:r>
          </a:p>
          <a:p>
            <a:pPr>
              <a:buFont typeface="Wingdings" pitchFamily="2" charset="2"/>
              <a:buChar char="Ø"/>
            </a:pPr>
            <a:r>
              <a:rPr lang="en-GB" dirty="0"/>
              <a:t>Additional guidance relating to the interaction between CHC and hospital discharge.</a:t>
            </a:r>
          </a:p>
          <a:p>
            <a:pPr>
              <a:buFont typeface="Wingdings" pitchFamily="2" charset="2"/>
              <a:buChar char="Ø"/>
            </a:pPr>
            <a:r>
              <a:rPr lang="en-GB" dirty="0"/>
              <a:t>CCGs and their partner organisations are clearly advised to ensure they have appropriate processes and pathways in place for individuals who may have a need for CHC. Some examples of these processes and pathways are given which should support more accurate assessment of need and reduce unnecessary stays in hospital.</a:t>
            </a: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i="1" kern="1200" dirty="0">
                <a:solidFill>
                  <a:schemeClr val="tx1"/>
                </a:solidFill>
                <a:latin typeface="+mn-lt"/>
                <a:ea typeface="+mn-ea"/>
                <a:cs typeface="+mn-cs"/>
              </a:rPr>
              <a:t>91. There will be many situations where it is not necessary to complete a Checklist. These include where: </a:t>
            </a:r>
            <a:endParaRPr lang="en-GB" sz="1200" kern="1200" dirty="0">
              <a:solidFill>
                <a:schemeClr val="tx1"/>
              </a:solidFill>
              <a:latin typeface="+mn-lt"/>
              <a:ea typeface="+mn-ea"/>
              <a:cs typeface="+mn-cs"/>
            </a:endParaRPr>
          </a:p>
          <a:p>
            <a:pPr lvl="0">
              <a:buFont typeface="Arial" pitchFamily="34" charset="0"/>
              <a:buChar char="•"/>
            </a:pPr>
            <a:r>
              <a:rPr lang="en-GB" sz="1200" i="1" kern="1200" dirty="0">
                <a:solidFill>
                  <a:schemeClr val="tx1"/>
                </a:solidFill>
                <a:latin typeface="+mn-lt"/>
                <a:ea typeface="+mn-ea"/>
                <a:cs typeface="+mn-cs"/>
              </a:rPr>
              <a:t>It is clear to practitioners working in the health and care system that there is no need for NHS Continuing Healthcare at this point in time. Where appropriate/relevant this decision and its reasons should be recorded. If there is doubt between practitioners a Checklist should be undertaken. </a:t>
            </a:r>
            <a:endParaRPr lang="en-GB" sz="1200" kern="1200" dirty="0">
              <a:solidFill>
                <a:schemeClr val="tx1"/>
              </a:solidFill>
              <a:latin typeface="+mn-lt"/>
              <a:ea typeface="+mn-ea"/>
              <a:cs typeface="+mn-cs"/>
            </a:endParaRPr>
          </a:p>
          <a:p>
            <a:pPr lvl="0">
              <a:buFont typeface="Arial" pitchFamily="34" charset="0"/>
              <a:buChar char="•"/>
            </a:pPr>
            <a:r>
              <a:rPr lang="en-GB" sz="1200" i="1" kern="1200" dirty="0">
                <a:solidFill>
                  <a:schemeClr val="tx1"/>
                </a:solidFill>
                <a:latin typeface="+mn-lt"/>
                <a:ea typeface="+mn-ea"/>
                <a:cs typeface="+mn-cs"/>
              </a:rPr>
              <a:t>The individual has short-term health care needs or is recovering from a temporary condition and has not yet reached their optimum potential (if there is doubt between practitioners about the short-term nature of the needs it may be necessary to complete a Checklist). See paragraphs 109-117 for how NHS Continuing Healthcare may interact with hospital discharge. </a:t>
            </a:r>
            <a:endParaRPr lang="en-GB" sz="1200" kern="1200" dirty="0">
              <a:solidFill>
                <a:schemeClr val="tx1"/>
              </a:solidFill>
              <a:latin typeface="+mn-lt"/>
              <a:ea typeface="+mn-ea"/>
              <a:cs typeface="+mn-cs"/>
            </a:endParaRPr>
          </a:p>
          <a:p>
            <a:pPr lvl="0">
              <a:buFont typeface="Arial" pitchFamily="34" charset="0"/>
              <a:buChar char="•"/>
            </a:pPr>
            <a:r>
              <a:rPr lang="en-GB" sz="1200" i="1" kern="1200" dirty="0">
                <a:solidFill>
                  <a:schemeClr val="tx1"/>
                </a:solidFill>
                <a:latin typeface="+mn-lt"/>
                <a:ea typeface="+mn-ea"/>
                <a:cs typeface="+mn-cs"/>
              </a:rPr>
              <a:t>It has been agreed by the CCG that the individual should be referred directly for full assessment of eligibility for NHS Continuing Healthcare. </a:t>
            </a:r>
            <a:endParaRPr lang="en-GB" sz="1200" kern="1200" dirty="0">
              <a:solidFill>
                <a:schemeClr val="tx1"/>
              </a:solidFill>
              <a:latin typeface="+mn-lt"/>
              <a:ea typeface="+mn-ea"/>
              <a:cs typeface="+mn-cs"/>
            </a:endParaRPr>
          </a:p>
          <a:p>
            <a:pPr lvl="0">
              <a:buFont typeface="Arial" pitchFamily="34" charset="0"/>
              <a:buChar char="•"/>
            </a:pPr>
            <a:r>
              <a:rPr lang="en-GB" sz="1200" i="1" kern="1200" dirty="0">
                <a:solidFill>
                  <a:schemeClr val="tx1"/>
                </a:solidFill>
                <a:latin typeface="+mn-lt"/>
                <a:ea typeface="+mn-ea"/>
                <a:cs typeface="+mn-cs"/>
              </a:rPr>
              <a:t>The individual has a rapidly deteriorating condition and may be entering a terminal phase – in these situations the Fast Track Pathway Tool should be used instead of the Checklist. </a:t>
            </a:r>
            <a:endParaRPr lang="en-GB" sz="1200" kern="1200" dirty="0">
              <a:solidFill>
                <a:schemeClr val="tx1"/>
              </a:solidFill>
              <a:latin typeface="+mn-lt"/>
              <a:ea typeface="+mn-ea"/>
              <a:cs typeface="+mn-cs"/>
            </a:endParaRPr>
          </a:p>
          <a:p>
            <a:pPr lvl="0">
              <a:buFont typeface="Arial" pitchFamily="34" charset="0"/>
              <a:buChar char="•"/>
            </a:pPr>
            <a:r>
              <a:rPr lang="en-GB" sz="1200" i="1" kern="1200" dirty="0">
                <a:solidFill>
                  <a:schemeClr val="tx1"/>
                </a:solidFill>
                <a:latin typeface="+mn-lt"/>
                <a:ea typeface="+mn-ea"/>
                <a:cs typeface="+mn-cs"/>
              </a:rPr>
              <a:t>An individual is receiving services under Section 117 of the Mental Health Act that are meeting all of their assessed needs. </a:t>
            </a:r>
            <a:endParaRPr lang="en-GB" sz="1200" kern="1200" dirty="0">
              <a:solidFill>
                <a:schemeClr val="tx1"/>
              </a:solidFill>
              <a:latin typeface="+mn-lt"/>
              <a:ea typeface="+mn-ea"/>
              <a:cs typeface="+mn-cs"/>
            </a:endParaRPr>
          </a:p>
          <a:p>
            <a:pPr>
              <a:buFont typeface="Arial" pitchFamily="34" charset="0"/>
              <a:buChar char="•"/>
            </a:pPr>
            <a:r>
              <a:rPr lang="en-GB" sz="1200" i="1" kern="1200" dirty="0">
                <a:solidFill>
                  <a:schemeClr val="tx1"/>
                </a:solidFill>
                <a:latin typeface="+mn-lt"/>
                <a:ea typeface="+mn-ea"/>
                <a:cs typeface="+mn-cs"/>
              </a:rPr>
              <a:t> It has previously been decided that the individual is not eligible for NHS Continuing Healthcare and it is clear that there has been no change in needs. </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957A7B8-EAD2-9846-9761-91C91B5D58B6}"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indent="0">
              <a:buNone/>
            </a:pPr>
            <a:r>
              <a:rPr lang="en-GB" sz="2000" dirty="0"/>
              <a:t>Roles and responsibilities of the local authority include:</a:t>
            </a:r>
          </a:p>
          <a:p>
            <a:pPr>
              <a:buFont typeface="+mj-lt"/>
              <a:buAutoNum type="alphaLcParenR"/>
            </a:pPr>
            <a:r>
              <a:rPr lang="en-GB" sz="2000" dirty="0"/>
              <a:t>Where it appears that a person may be eligible for NHS Continuing Healthcare, the local authority must refer the individual to the relevant  CCG.</a:t>
            </a:r>
          </a:p>
          <a:p>
            <a:pPr>
              <a:buFont typeface="+mj-lt"/>
              <a:buAutoNum type="alphaLcParenR"/>
            </a:pPr>
            <a:r>
              <a:rPr lang="en-GB" sz="2000" dirty="0"/>
              <a:t>There are specific requirements for local authorities to cooperate and work in partnership with CCGs in a number of key areas.</a:t>
            </a:r>
          </a:p>
          <a:p>
            <a:pPr>
              <a:buFont typeface="+mj-lt"/>
              <a:buAutoNum type="alphaLcParenR"/>
            </a:pPr>
            <a:r>
              <a:rPr lang="en-GB" sz="2000" dirty="0"/>
              <a:t>Local authorities must, as far as is reasonably practicable, provide advice and assistance when consulted by the CCG in relation to an assessment of eligibility for NHS Continuing Healthcare. </a:t>
            </a:r>
          </a:p>
          <a:p>
            <a:pPr>
              <a:buFont typeface="+mj-lt"/>
              <a:buAutoNum type="alphaLcParenR"/>
            </a:pPr>
            <a:r>
              <a:rPr lang="en-GB" sz="2000" dirty="0"/>
              <a:t>A local authority must, when requested to do so by the CCG, co-operate with the CCG in arranging for a person or persons to participate in a multidisciplinary team. Local authorities should:</a:t>
            </a:r>
          </a:p>
          <a:p>
            <a:pPr lvl="1"/>
            <a:r>
              <a:rPr lang="en-GB" sz="2000" dirty="0"/>
              <a:t>respond within a reasonable timeframe when consulted by a CCG prior to an eligibility decision being made </a:t>
            </a:r>
          </a:p>
          <a:p>
            <a:pPr lvl="1"/>
            <a:r>
              <a:rPr lang="en-GB" sz="2000" dirty="0"/>
              <a:t>respond within a reasonable timeframe to requests for information when the CCG has received a referral for NHS Continuing Healthcare.</a:t>
            </a:r>
          </a:p>
          <a:p>
            <a:pPr lvl="0"/>
            <a:r>
              <a:rPr lang="en-GB" dirty="0"/>
              <a:t>e) It is also good practice for local authorities to work jointly with CCGs in the planning and commissioning of care or support for individuals found eligible for NHS Continuing Healthcare wherever appropriate, sharing expertise and local knowledge (whilst recognising that CCGs retain formal commissioning and care planning responsibility for those eligible for NHS Continuing Healthcare).</a:t>
            </a:r>
          </a:p>
          <a:p>
            <a:pPr lvl="0"/>
            <a:r>
              <a:rPr lang="en-GB" dirty="0"/>
              <a:t>f)</a:t>
            </a:r>
            <a:r>
              <a:rPr lang="en-GB" baseline="0" dirty="0"/>
              <a:t> </a:t>
            </a:r>
            <a:r>
              <a:rPr lang="en-GB" dirty="0"/>
              <a:t>Regulations state that local authorities must nominate individuals to be appointed as local authority members of independent review panels where requested to do so by NHS England. This duty includes both nominating such individuals as soon as is reasonably practicable and ensuring that they are, so far as is reasonably practicable, available to participate in independent review panels.</a:t>
            </a: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21. CCGs are responsible and accountable for system leadership for NHS Continuing Healthcare within their local health and social care economy (refer to paragraphs 40-41), including: </a:t>
            </a:r>
          </a:p>
          <a:p>
            <a:r>
              <a:rPr lang="en-GB" sz="1200" kern="1200" baseline="0" dirty="0">
                <a:solidFill>
                  <a:schemeClr val="tx1"/>
                </a:solidFill>
                <a:latin typeface="+mn-lt"/>
                <a:ea typeface="+mn-ea"/>
                <a:cs typeface="+mn-cs"/>
              </a:rPr>
              <a:t>a) ensuring delivery of, and compliance with, the National Framework for NHS Continuing Healthcare; </a:t>
            </a:r>
          </a:p>
          <a:p>
            <a:r>
              <a:rPr lang="en-GB" sz="1200" kern="1200" baseline="0" dirty="0">
                <a:solidFill>
                  <a:schemeClr val="tx1"/>
                </a:solidFill>
                <a:latin typeface="+mn-lt"/>
                <a:ea typeface="+mn-ea"/>
                <a:cs typeface="+mn-cs"/>
              </a:rPr>
              <a:t>b) promoting awareness of NHS Continuing Healthcare; </a:t>
            </a:r>
          </a:p>
          <a:p>
            <a:r>
              <a:rPr lang="en-GB" sz="1200" kern="1200" baseline="0" dirty="0">
                <a:solidFill>
                  <a:schemeClr val="tx1"/>
                </a:solidFill>
                <a:latin typeface="+mn-lt"/>
                <a:ea typeface="+mn-ea"/>
                <a:cs typeface="+mn-cs"/>
              </a:rPr>
              <a:t>c) establishing and maintaining governance arrangements for NHS Continuing Healthcare eligibility processes and commissioning NHS Continuing Healthcare packages. </a:t>
            </a:r>
          </a:p>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d) ensuring that assessment mechanisms are in place for NHS Continuing Healthcare across relevant care pathways, in partnership with the local authority as appropriate. The Standing Rules require CCGs to consult, so far as is reasonably practicable, with the relevant social services authority before making a decision on a person’s eligibility for NHS Continuing Healthcare (the Care and support statutory guidance6 should be used to identify the relevant social services authority). </a:t>
            </a:r>
          </a:p>
          <a:p>
            <a:r>
              <a:rPr lang="en-GB" sz="1200" kern="1200" baseline="0" dirty="0">
                <a:solidFill>
                  <a:schemeClr val="tx1"/>
                </a:solidFill>
                <a:latin typeface="+mn-lt"/>
                <a:ea typeface="+mn-ea"/>
                <a:cs typeface="+mn-cs"/>
              </a:rPr>
              <a:t>e) making decisions on eligibility for NHS Continuing Healthcare; </a:t>
            </a:r>
          </a:p>
          <a:p>
            <a:r>
              <a:rPr lang="en-GB" sz="1200" kern="1200" baseline="0" dirty="0">
                <a:solidFill>
                  <a:schemeClr val="tx1"/>
                </a:solidFill>
                <a:latin typeface="+mn-lt"/>
                <a:ea typeface="+mn-ea"/>
                <a:cs typeface="+mn-cs"/>
              </a:rPr>
              <a:t>f) identifying and acting on issues arising in the provision of NHS Continuing Healthcare; </a:t>
            </a:r>
          </a:p>
          <a:p>
            <a:r>
              <a:rPr lang="en-GB" sz="1200" kern="1200" baseline="0" dirty="0">
                <a:solidFill>
                  <a:schemeClr val="tx1"/>
                </a:solidFill>
                <a:latin typeface="+mn-lt"/>
                <a:ea typeface="+mn-ea"/>
                <a:cs typeface="+mn-cs"/>
              </a:rPr>
              <a:t>g) commissioning arrangements, both on a strategic and an individual basis; </a:t>
            </a:r>
          </a:p>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h) having a system in place to record assessments undertaken and their outcomes, and the costs of NHS Continuing Healthcare packages. It is important that any such system should clearly identify those receiving NHS Continuing Healthcare as a distinct group from those being supported via joint packages or any other funding routes; </a:t>
            </a:r>
          </a:p>
          <a:p>
            <a:r>
              <a:rPr lang="en-GB" sz="1200" kern="1200" baseline="0" dirty="0" err="1">
                <a:solidFill>
                  <a:schemeClr val="tx1"/>
                </a:solidFill>
                <a:latin typeface="+mn-lt"/>
                <a:ea typeface="+mn-ea"/>
                <a:cs typeface="+mn-cs"/>
              </a:rPr>
              <a:t>i</a:t>
            </a:r>
            <a:r>
              <a:rPr lang="en-GB" sz="1200" kern="1200" baseline="0" dirty="0">
                <a:solidFill>
                  <a:schemeClr val="tx1"/>
                </a:solidFill>
                <a:latin typeface="+mn-lt"/>
                <a:ea typeface="+mn-ea"/>
                <a:cs typeface="+mn-cs"/>
              </a:rPr>
              <a:t>) implementing and maintaining good practice; </a:t>
            </a:r>
          </a:p>
          <a:p>
            <a:r>
              <a:rPr lang="en-GB" sz="1200" kern="1200" baseline="0" dirty="0">
                <a:solidFill>
                  <a:schemeClr val="tx1"/>
                </a:solidFill>
                <a:latin typeface="+mn-lt"/>
                <a:ea typeface="+mn-ea"/>
                <a:cs typeface="+mn-cs"/>
              </a:rPr>
              <a:t>j) ensuring that quality standards are met and sustained; </a:t>
            </a:r>
          </a:p>
          <a:p>
            <a:r>
              <a:rPr lang="en-GB" sz="1200" kern="1200" baseline="0" dirty="0">
                <a:solidFill>
                  <a:schemeClr val="tx1"/>
                </a:solidFill>
                <a:latin typeface="+mn-lt"/>
                <a:ea typeface="+mn-ea"/>
                <a:cs typeface="+mn-cs"/>
              </a:rPr>
              <a:t>k) nominating and making available suitably skilled professionals to be members of Independent review panels (in accordance with Standing Rules1); </a:t>
            </a:r>
          </a:p>
          <a:p>
            <a:r>
              <a:rPr lang="en-GB" sz="1200" kern="1200" baseline="0" dirty="0">
                <a:solidFill>
                  <a:schemeClr val="tx1"/>
                </a:solidFill>
                <a:latin typeface="+mn-lt"/>
                <a:ea typeface="+mn-ea"/>
                <a:cs typeface="+mn-cs"/>
              </a:rPr>
              <a:t>l) ensuring training and development opportunities are available for practitioners, in partnership with the local authority; and </a:t>
            </a:r>
          </a:p>
          <a:p>
            <a:r>
              <a:rPr lang="en-GB" sz="1200" kern="1200" baseline="0" dirty="0">
                <a:solidFill>
                  <a:schemeClr val="tx1"/>
                </a:solidFill>
                <a:latin typeface="+mn-lt"/>
                <a:ea typeface="+mn-ea"/>
                <a:cs typeface="+mn-cs"/>
              </a:rPr>
              <a:t>m) having clear arrangements in place with other NHS organisations (e.g. Foundation Trusts) and independent or voluntary sector partners to ensure effective operation of the National Framework. </a:t>
            </a: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p:cNvSpPr>
            <a:spLocks noGrp="1"/>
          </p:cNvSpPr>
          <p:nvPr>
            <p:ph type="title"/>
          </p:nvPr>
        </p:nvSpPr>
        <p:spPr>
          <a:xfrm>
            <a:off x="474826" y="1402939"/>
            <a:ext cx="8286174" cy="3622520"/>
          </a:xfrm>
        </p:spPr>
        <p:txBody>
          <a:bodyPr anchor="t">
            <a:noAutofit/>
          </a:bodyPr>
          <a:lstStyle>
            <a:lvl1pPr>
              <a:defRPr sz="8000"/>
            </a:lvl1pPr>
          </a:lstStyle>
          <a:p>
            <a:r>
              <a:rPr lang="en-GB" dirty="0"/>
              <a:t>Click to edit Master title style</a:t>
            </a:r>
            <a:endParaRPr lang="en-US" dirty="0"/>
          </a:p>
        </p:txBody>
      </p:sp>
      <p:sp>
        <p:nvSpPr>
          <p:cNvPr id="20"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rgbClr val="00ADC6"/>
                </a:solidFill>
              </a:defRPr>
            </a:lvl1pPr>
          </a:lstStyle>
          <a:p>
            <a:pPr lvl="0"/>
            <a:r>
              <a:rPr lang="en-US" dirty="0"/>
              <a:t>Sub heading</a:t>
            </a:r>
          </a:p>
        </p:txBody>
      </p:sp>
      <p:sp>
        <p:nvSpPr>
          <p:cNvPr id="21" name="Rectangle 20"/>
          <p:cNvSpPr/>
          <p:nvPr userDrawn="1"/>
        </p:nvSpPr>
        <p:spPr>
          <a:xfrm>
            <a:off x="457200" y="6459741"/>
            <a:ext cx="1819905" cy="2408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rgbClr val="00ADC6"/>
                </a:solidFill>
              </a:defRPr>
            </a:lvl1pPr>
          </a:lstStyle>
          <a:p>
            <a:pPr lvl="0"/>
            <a:r>
              <a:rPr lang="en-US" dirty="0"/>
              <a:t>Insert date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233338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5" name="Picture 4" descr="logo-a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
        <p:nvSpPr>
          <p:cNvPr id="9" name="Rectangle 8"/>
          <p:cNvSpPr/>
          <p:nvPr userDrawn="1"/>
        </p:nvSpPr>
        <p:spPr>
          <a:xfrm>
            <a:off x="0" y="0"/>
            <a:ext cx="914400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chemeClr val="bg1"/>
                </a:solidFill>
              </a:defRPr>
            </a:lvl1pPr>
          </a:lstStyle>
          <a:p>
            <a:pPr lvl="0"/>
            <a:r>
              <a:rPr lang="en-US" dirty="0"/>
              <a:t>Sub heading</a:t>
            </a:r>
          </a:p>
        </p:txBody>
      </p:sp>
      <p:sp>
        <p:nvSpPr>
          <p:cNvPr id="18" name="Title 1"/>
          <p:cNvSpPr>
            <a:spLocks noGrp="1"/>
          </p:cNvSpPr>
          <p:nvPr>
            <p:ph type="title"/>
          </p:nvPr>
        </p:nvSpPr>
        <p:spPr>
          <a:xfrm>
            <a:off x="474826" y="1402939"/>
            <a:ext cx="8286174" cy="3622520"/>
          </a:xfrm>
        </p:spPr>
        <p:txBody>
          <a:bodyPr anchor="t">
            <a:noAutofit/>
          </a:bodyPr>
          <a:lstStyle>
            <a:lvl1pPr>
              <a:defRPr sz="8000">
                <a:solidFill>
                  <a:schemeClr val="bg1"/>
                </a:solidFill>
              </a:defRPr>
            </a:lvl1pPr>
          </a:lstStyle>
          <a:p>
            <a:r>
              <a:rPr lang="en-GB" dirty="0"/>
              <a:t>Click to edit Master title style</a:t>
            </a:r>
            <a:endParaRPr lang="en-US" dirty="0"/>
          </a:p>
        </p:txBody>
      </p:sp>
      <p:sp>
        <p:nvSpPr>
          <p:cNvPr id="19" name="Date Placeholder 3"/>
          <p:cNvSpPr txBox="1">
            <a:spLocks/>
          </p:cNvSpPr>
          <p:nvPr userDrawn="1"/>
        </p:nvSpPr>
        <p:spPr>
          <a:xfrm>
            <a:off x="457200" y="5985384"/>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600" b="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bg1"/>
              </a:solidFill>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
        <p:nvSpPr>
          <p:cNvPr id="10"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chemeClr val="bg1"/>
                </a:solidFill>
              </a:defRPr>
            </a:lvl1pPr>
          </a:lstStyle>
          <a:p>
            <a:pPr lvl="0"/>
            <a:r>
              <a:rPr lang="en-US" dirty="0"/>
              <a:t>Insert date</a:t>
            </a: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43032" y="288437"/>
            <a:ext cx="1110549" cy="878400"/>
          </a:xfrm>
          <a:prstGeom prst="rect">
            <a:avLst/>
          </a:prstGeom>
        </p:spPr>
      </p:pic>
    </p:spTree>
    <p:extLst>
      <p:ext uri="{BB962C8B-B14F-4D97-AF65-F5344CB8AC3E}">
        <p14:creationId xmlns:p14="http://schemas.microsoft.com/office/powerpoint/2010/main" val="2836491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Untitled-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0912" y="5487584"/>
            <a:ext cx="918569" cy="1003622"/>
          </a:xfrm>
          <a:prstGeom prst="rect">
            <a:avLst/>
          </a:prstGeom>
        </p:spPr>
      </p:pic>
      <p:sp>
        <p:nvSpPr>
          <p:cNvPr id="8" name="Content Placeholder 19"/>
          <p:cNvSpPr>
            <a:spLocks noGrp="1"/>
          </p:cNvSpPr>
          <p:nvPr>
            <p:ph sz="quarter" idx="10" hasCustomPrompt="1"/>
          </p:nvPr>
        </p:nvSpPr>
        <p:spPr>
          <a:xfrm>
            <a:off x="609600" y="4413336"/>
            <a:ext cx="6812020" cy="514019"/>
          </a:xfrm>
        </p:spPr>
        <p:txBody>
          <a:bodyPr>
            <a:normAutofit/>
          </a:bodyPr>
          <a:lstStyle>
            <a:lvl1pPr marL="0" indent="0">
              <a:buFontTx/>
              <a:buNone/>
              <a:defRPr sz="1800">
                <a:solidFill>
                  <a:schemeClr val="bg1"/>
                </a:solidFill>
              </a:defRPr>
            </a:lvl1pPr>
          </a:lstStyle>
          <a:p>
            <a:pPr lvl="0"/>
            <a:r>
              <a:rPr lang="en-US" dirty="0"/>
              <a:t>Name Surname</a:t>
            </a:r>
          </a:p>
        </p:txBody>
      </p:sp>
      <p:sp>
        <p:nvSpPr>
          <p:cNvPr id="12" name="Content Placeholder 19"/>
          <p:cNvSpPr>
            <a:spLocks noGrp="1"/>
          </p:cNvSpPr>
          <p:nvPr>
            <p:ph sz="quarter" idx="11" hasCustomPrompt="1"/>
          </p:nvPr>
        </p:nvSpPr>
        <p:spPr>
          <a:xfrm>
            <a:off x="609600" y="1837997"/>
            <a:ext cx="7111312" cy="2446873"/>
          </a:xfrm>
        </p:spPr>
        <p:txBody>
          <a:bodyPr>
            <a:normAutofit/>
          </a:bodyPr>
          <a:lstStyle>
            <a:lvl1pPr marL="0" indent="0">
              <a:buFontTx/>
              <a:buNone/>
              <a:defRPr sz="3600">
                <a:solidFill>
                  <a:schemeClr val="bg1"/>
                </a:solidFill>
                <a:latin typeface="Arial"/>
                <a:cs typeface="Arial"/>
              </a:defRPr>
            </a:lvl1pPr>
          </a:lstStyle>
          <a:p>
            <a:r>
              <a:rPr lang="en-GB" sz="3600" b="0" dirty="0">
                <a:solidFill>
                  <a:schemeClr val="bg1"/>
                </a:solidFill>
                <a:latin typeface="+mn-lt"/>
                <a:cs typeface="Arial"/>
              </a:rPr>
              <a:t>“You can use this slide to pull out a quote. Use point size 36.”</a:t>
            </a:r>
            <a:endParaRPr lang="en-US" sz="3600" b="0" dirty="0">
              <a:solidFill>
                <a:schemeClr val="bg1"/>
              </a:solidFill>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43032" y="288437"/>
            <a:ext cx="1110549" cy="878400"/>
          </a:xfrm>
          <a:prstGeom prst="rect">
            <a:avLst/>
          </a:prstGeom>
        </p:spPr>
      </p:pic>
    </p:spTree>
    <p:extLst>
      <p:ext uri="{BB962C8B-B14F-4D97-AF65-F5344CB8AC3E}">
        <p14:creationId xmlns:p14="http://schemas.microsoft.com/office/powerpoint/2010/main" val="3579552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lvl1pPr>
              <a:defRPr/>
            </a:lvl1pPr>
          </a:lstStyle>
          <a:p>
            <a:fld id="{D66C4C68-9C76-5449-BBA0-107A51179E14}" type="slidenum">
              <a:rPr lang="en-US" smtClean="0"/>
              <a:pPr/>
              <a:t>‹#›</a:t>
            </a:fld>
            <a:endParaRPr lang="en-US" dirty="0"/>
          </a:p>
        </p:txBody>
      </p:sp>
      <p:sp>
        <p:nvSpPr>
          <p:cNvPr id="6" name="Title 1"/>
          <p:cNvSpPr>
            <a:spLocks noGrp="1"/>
          </p:cNvSpPr>
          <p:nvPr>
            <p:ph type="title"/>
          </p:nvPr>
        </p:nvSpPr>
        <p:spPr>
          <a:xfrm>
            <a:off x="457201" y="749912"/>
            <a:ext cx="7356815" cy="667725"/>
          </a:xfrm>
        </p:spPr>
        <p:txBody>
          <a:bodyPr/>
          <a:lstStyle/>
          <a:p>
            <a:r>
              <a:rPr lang="en-GB"/>
              <a:t>Click to edit Master title style</a:t>
            </a: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7201" y="354965"/>
            <a:ext cx="879256" cy="734853"/>
          </a:xfrm>
          <a:prstGeom prst="rect">
            <a:avLst/>
          </a:prstGeom>
        </p:spPr>
      </p:pic>
      <p:pic>
        <p:nvPicPr>
          <p:cNvPr id="12" name="Picture 2" descr="\\ims.gov.uk\data\Users\GBEXPVD\EXPHOME14\MHsiao-Hick\Data\Desktop\ADASS LOGO_new spacing.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03812" y="255006"/>
            <a:ext cx="1285180" cy="934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18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7DE7D0A-5CC0-CD4F-AD63-02ED5F8284D6}" type="slidenum">
              <a:rPr lang="en-US" smtClean="0"/>
              <a:pPr/>
              <a:t>‹#›</a:t>
            </a:fld>
            <a:endParaRPr lang="en-US" dirty="0"/>
          </a:p>
        </p:txBody>
      </p:sp>
      <p:sp>
        <p:nvSpPr>
          <p:cNvPr id="4" name="Content Placeholder 2"/>
          <p:cNvSpPr>
            <a:spLocks noGrp="1"/>
          </p:cNvSpPr>
          <p:nvPr>
            <p:ph idx="1"/>
          </p:nvPr>
        </p:nvSpPr>
        <p:spPr>
          <a:xfrm>
            <a:off x="457200" y="1680295"/>
            <a:ext cx="7841707" cy="395073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1" y="354965"/>
            <a:ext cx="879256" cy="734853"/>
          </a:xfrm>
          <a:prstGeom prst="rect">
            <a:avLst/>
          </a:prstGeom>
        </p:spPr>
      </p:pic>
      <p:pic>
        <p:nvPicPr>
          <p:cNvPr id="9" name="Picture 2" descr="\\ims.gov.uk\data\Users\GBEXPVD\EXPHOME14\MHsiao-Hick\Data\Desktop\ADASS LOGO_new spacing.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03812" y="255006"/>
            <a:ext cx="1285180" cy="934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36163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106CC35-03CB-4EB4-8AD5-DFC288F3347E}" type="datetimeFigureOut">
              <a:rPr lang="en-GB" smtClean="0"/>
              <a:pPr/>
              <a:t>26/06/2018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16899945-8D29-4485-A5C4-9137F08E79CB}" type="slidenum">
              <a:rPr lang="en-GB" smtClean="0"/>
              <a:pPr/>
              <a:t>‹#›</a:t>
            </a:fld>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1" y="354965"/>
            <a:ext cx="879256" cy="734853"/>
          </a:xfrm>
          <a:prstGeom prst="rect">
            <a:avLst/>
          </a:prstGeom>
        </p:spPr>
      </p:pic>
      <p:pic>
        <p:nvPicPr>
          <p:cNvPr id="9" name="Picture 2" descr="\\ims.gov.uk\data\Users\GBEXPVD\EXPHOME14\MHsiao-Hick\Data\Desktop\ADASS LOGO_new spacing.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03812" y="255006"/>
            <a:ext cx="1285180" cy="9347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61E112CC-F5C7-5E43-8EAA-F554FEB5E453}" type="slidenum">
              <a:rPr lang="en-US" smtClean="0"/>
              <a:pPr/>
              <a:t>‹#›</a:t>
            </a:fld>
            <a:endParaRPr lang="en-US" dirty="0"/>
          </a:p>
        </p:txBody>
      </p:sp>
      <p:sp>
        <p:nvSpPr>
          <p:cNvPr id="23"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r>
              <a:rPr lang="en-GB" sz="1200" b="0" i="0" u="none" strike="noStrike" kern="1200" baseline="0" dirty="0" err="1">
                <a:solidFill>
                  <a:schemeClr val="tx1"/>
                </a:solidFill>
                <a:latin typeface="Arial"/>
                <a:ea typeface="+mn-ea"/>
                <a:cs typeface="Arial"/>
              </a:rPr>
              <a:t>www.england.nhs.uk</a:t>
            </a:r>
            <a:endParaRPr lang="en-GB" sz="1200" b="0" i="0" u="none" strike="noStrike" kern="1200" baseline="0" dirty="0">
              <a:solidFill>
                <a:schemeClr val="tx1"/>
              </a:solidFill>
              <a:latin typeface="Arial"/>
              <a:ea typeface="+mn-ea"/>
              <a:cs typeface="Arial"/>
            </a:endParaRPr>
          </a:p>
        </p:txBody>
      </p:sp>
      <p:sp>
        <p:nvSpPr>
          <p:cNvPr id="26" name="Title Placeholder 1"/>
          <p:cNvSpPr>
            <a:spLocks noGrp="1"/>
          </p:cNvSpPr>
          <p:nvPr>
            <p:ph type="title"/>
          </p:nvPr>
        </p:nvSpPr>
        <p:spPr>
          <a:xfrm>
            <a:off x="457201" y="749912"/>
            <a:ext cx="7376429" cy="667725"/>
          </a:xfrm>
          <a:prstGeom prst="rect">
            <a:avLst/>
          </a:prstGeom>
        </p:spPr>
        <p:txBody>
          <a:bodyPr vert="horz" lIns="91440" tIns="45720" rIns="91440" bIns="45720" rtlCol="0" anchor="ctr">
            <a:normAutofit/>
          </a:bodyPr>
          <a:lstStyle/>
          <a:p>
            <a:r>
              <a:rPr lang="en-GB" sz="3600" b="1" dirty="0">
                <a:solidFill>
                  <a:schemeClr val="tx2"/>
                </a:solidFill>
                <a:latin typeface="+mj-lt"/>
                <a:cs typeface="Arial"/>
              </a:rPr>
              <a:t>Click</a:t>
            </a:r>
            <a:r>
              <a:rPr lang="en-GB" sz="3600" b="1" baseline="0" dirty="0">
                <a:solidFill>
                  <a:schemeClr val="tx2"/>
                </a:solidFill>
                <a:latin typeface="+mj-lt"/>
                <a:cs typeface="Arial"/>
              </a:rPr>
              <a:t> to edit the master title style</a:t>
            </a:r>
            <a:endParaRPr lang="en-GB" sz="3600" b="1" dirty="0">
              <a:solidFill>
                <a:schemeClr val="tx2"/>
              </a:solidFill>
              <a:latin typeface="+mj-lt"/>
              <a:cs typeface="Arial"/>
            </a:endParaRPr>
          </a:p>
        </p:txBody>
      </p:sp>
      <p:pic>
        <p:nvPicPr>
          <p:cNvPr id="2" name="Picture 1"/>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833630" y="371210"/>
            <a:ext cx="927657" cy="718608"/>
          </a:xfrm>
          <a:prstGeom prst="rect">
            <a:avLst/>
          </a:prstGeom>
        </p:spPr>
      </p:pic>
    </p:spTree>
    <p:extLst>
      <p:ext uri="{BB962C8B-B14F-4D97-AF65-F5344CB8AC3E}">
        <p14:creationId xmlns:p14="http://schemas.microsoft.com/office/powerpoint/2010/main" val="2531189095"/>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80" r:id="rId3"/>
    <p:sldLayoutId id="2147483650" r:id="rId4"/>
    <p:sldLayoutId id="2147483678" r:id="rId5"/>
    <p:sldLayoutId id="2147483692" r:id="rId6"/>
  </p:sldLayoutIdLst>
  <p:hf hdr="0" ftr="0" dt="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v.uk/government/publications/national-framework-for-nhs-continuing-healthcare-and-nhs-funded-nursing-care"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p>
            <a:pPr algn="ctr"/>
            <a:r>
              <a:rPr lang="en-GB" dirty="0"/>
              <a:t>2018 NHS Continuing Healthcare National Framework Review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860335"/>
            <a:ext cx="8229599" cy="4209393"/>
          </a:xfrm>
        </p:spPr>
        <p:txBody>
          <a:bodyPr>
            <a:normAutofit fontScale="85000" lnSpcReduction="20000"/>
          </a:bodyPr>
          <a:lstStyle/>
          <a:p>
            <a:pPr marL="0" lvl="0" indent="0">
              <a:buClr>
                <a:srgbClr val="005EB8"/>
              </a:buClr>
              <a:buNone/>
            </a:pPr>
            <a:r>
              <a:rPr lang="en-GB" dirty="0">
                <a:solidFill>
                  <a:srgbClr val="000000"/>
                </a:solidFill>
              </a:rPr>
              <a:t>In addition to the section on when and where to assess eligibility for NHS CHC, further clarity is given on when it is not necessary to complete a checklist:</a:t>
            </a:r>
          </a:p>
          <a:p>
            <a:pPr marL="0" lvl="0" indent="0">
              <a:buClr>
                <a:srgbClr val="005EB8"/>
              </a:buClr>
              <a:buNone/>
            </a:pPr>
            <a:endParaRPr lang="en-GB" dirty="0">
              <a:solidFill>
                <a:srgbClr val="000000"/>
              </a:solidFill>
            </a:endParaRPr>
          </a:p>
          <a:p>
            <a:pPr>
              <a:buClr>
                <a:srgbClr val="005EB8"/>
              </a:buClr>
            </a:pPr>
            <a:r>
              <a:rPr lang="en-GB" dirty="0">
                <a:solidFill>
                  <a:srgbClr val="000000"/>
                </a:solidFill>
              </a:rPr>
              <a:t>It is clear to practitioners working in the health and care system that there is no need for NHS Continuing Healthcare at this point in time. Where appropriate / relevant this decision and its reasons should be recorded. If there is doubt between practitioners a	Checklist should be undertaken.</a:t>
            </a:r>
          </a:p>
          <a:p>
            <a:pPr>
              <a:buClr>
                <a:srgbClr val="005EB8"/>
              </a:buClr>
            </a:pPr>
            <a:r>
              <a:rPr lang="en-GB" dirty="0">
                <a:solidFill>
                  <a:srgbClr val="000000"/>
                </a:solidFill>
              </a:rPr>
              <a:t>The individual has short-term health care needs or is recovering from a temporary condition and has not yet reached their optimum potential (if there is doubt between practitioners about the short-term nature of the needs it may be necessary to complete a Checklist). See paragraphs 109-117 for how NHS Continuing Healthcare may interact with hospital discharge.</a:t>
            </a:r>
          </a:p>
          <a:p>
            <a:pPr marL="0" indent="0">
              <a:buNone/>
            </a:pPr>
            <a:endParaRPr lang="en-GB" dirty="0"/>
          </a:p>
          <a:p>
            <a:pPr marL="0" indent="0">
              <a:buNone/>
            </a:pPr>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10</a:t>
            </a:fld>
            <a:endParaRPr lang="en-US" dirty="0"/>
          </a:p>
        </p:txBody>
      </p:sp>
      <p:sp>
        <p:nvSpPr>
          <p:cNvPr id="4" name="Title 3"/>
          <p:cNvSpPr>
            <a:spLocks noGrp="1"/>
          </p:cNvSpPr>
          <p:nvPr>
            <p:ph type="title"/>
          </p:nvPr>
        </p:nvSpPr>
        <p:spPr>
          <a:xfrm>
            <a:off x="457201" y="1026850"/>
            <a:ext cx="8089391" cy="826646"/>
          </a:xfrm>
        </p:spPr>
        <p:txBody>
          <a:bodyPr>
            <a:noAutofit/>
          </a:bodyPr>
          <a:lstStyle/>
          <a:p>
            <a:r>
              <a:rPr lang="en-GB" sz="3200" dirty="0">
                <a:solidFill>
                  <a:srgbClr val="005EB8"/>
                </a:solidFill>
              </a:rPr>
              <a:t>When not to screen/Checklist – 1 of 2</a:t>
            </a:r>
            <a:endParaRPr lang="en-GB" sz="4000" dirty="0"/>
          </a:p>
        </p:txBody>
      </p:sp>
    </p:spTree>
    <p:extLst>
      <p:ext uri="{BB962C8B-B14F-4D97-AF65-F5344CB8AC3E}">
        <p14:creationId xmlns:p14="http://schemas.microsoft.com/office/powerpoint/2010/main" val="3449057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248" y="1798858"/>
            <a:ext cx="8560676" cy="4491587"/>
          </a:xfrm>
        </p:spPr>
        <p:txBody>
          <a:bodyPr>
            <a:normAutofit fontScale="92500" lnSpcReduction="20000"/>
          </a:bodyPr>
          <a:lstStyle/>
          <a:p>
            <a:r>
              <a:rPr lang="en-GB" dirty="0"/>
              <a:t>It has been agreed by the CCG that the individual should be referred directly for full assessment of eligibility for NHS Continuing Healthcare.</a:t>
            </a:r>
          </a:p>
          <a:p>
            <a:r>
              <a:rPr lang="en-GB" dirty="0"/>
              <a:t>The individual has a rapidly deteriorating condition and may be entering a terminal phase – in these situations the Fast Track Pathway Tool should be used instead of the Checklist.</a:t>
            </a:r>
          </a:p>
          <a:p>
            <a:r>
              <a:rPr lang="en-GB" dirty="0"/>
              <a:t>An individual is receiving services under Section 117 of the Mental Health Act that are meeting all of their assessed needs.</a:t>
            </a:r>
          </a:p>
          <a:p>
            <a:r>
              <a:rPr lang="en-GB" dirty="0"/>
              <a:t>It has previously been decided that the individual is not eligible for NHS Continuing Healthcare and it is clear that there has been no change in needs.</a:t>
            </a:r>
          </a:p>
          <a:p>
            <a:r>
              <a:rPr lang="en-GB" dirty="0"/>
              <a:t>This section is intended to encourage screening at the right time and location in order to reduce unnecessary assessment processes.</a:t>
            </a:r>
          </a:p>
        </p:txBody>
      </p:sp>
      <p:sp>
        <p:nvSpPr>
          <p:cNvPr id="3" name="Slide Number Placeholder 2"/>
          <p:cNvSpPr>
            <a:spLocks noGrp="1"/>
          </p:cNvSpPr>
          <p:nvPr>
            <p:ph type="sldNum" sz="quarter" idx="10"/>
          </p:nvPr>
        </p:nvSpPr>
        <p:spPr/>
        <p:txBody>
          <a:bodyPr/>
          <a:lstStyle/>
          <a:p>
            <a:fld id="{D66C4C68-9C76-5449-BBA0-107A51179E14}" type="slidenum">
              <a:rPr lang="en-US" smtClean="0"/>
              <a:pPr/>
              <a:t>11</a:t>
            </a:fld>
            <a:endParaRPr lang="en-US" dirty="0"/>
          </a:p>
        </p:txBody>
      </p:sp>
      <p:sp>
        <p:nvSpPr>
          <p:cNvPr id="4" name="Title 3"/>
          <p:cNvSpPr>
            <a:spLocks noGrp="1"/>
          </p:cNvSpPr>
          <p:nvPr>
            <p:ph type="title"/>
          </p:nvPr>
        </p:nvSpPr>
        <p:spPr>
          <a:xfrm>
            <a:off x="362610" y="1053261"/>
            <a:ext cx="8324190" cy="667725"/>
          </a:xfrm>
        </p:spPr>
        <p:txBody>
          <a:bodyPr>
            <a:noAutofit/>
          </a:bodyPr>
          <a:lstStyle/>
          <a:p>
            <a:r>
              <a:rPr lang="en-GB" sz="3200" dirty="0">
                <a:solidFill>
                  <a:srgbClr val="005EB8"/>
                </a:solidFill>
              </a:rPr>
              <a:t>When not to screen/Checklist – 2 of 2</a:t>
            </a:r>
            <a:endParaRPr lang="en-GB" dirty="0"/>
          </a:p>
        </p:txBody>
      </p:sp>
    </p:spTree>
    <p:extLst>
      <p:ext uri="{BB962C8B-B14F-4D97-AF65-F5344CB8AC3E}">
        <p14:creationId xmlns:p14="http://schemas.microsoft.com/office/powerpoint/2010/main" val="2946112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248" y="1721225"/>
            <a:ext cx="8576442" cy="4411565"/>
          </a:xfrm>
        </p:spPr>
        <p:txBody>
          <a:bodyPr>
            <a:noAutofit/>
          </a:bodyPr>
          <a:lstStyle/>
          <a:p>
            <a:r>
              <a:rPr lang="en-GB" sz="1600" b="1" dirty="0"/>
              <a:t>Primary Health Need</a:t>
            </a:r>
            <a:r>
              <a:rPr lang="en-GB" sz="1600" dirty="0"/>
              <a:t> - bringing together the definition and explanation of PHN into one section early in the Framework (54-66)</a:t>
            </a:r>
            <a:endParaRPr lang="en-GB" sz="1600" b="1" dirty="0"/>
          </a:p>
          <a:p>
            <a:r>
              <a:rPr lang="en-GB" sz="1600" b="1" dirty="0"/>
              <a:t>Roles of CCGs, NHSE and Local Authorities </a:t>
            </a:r>
            <a:r>
              <a:rPr lang="en-GB" sz="1600" dirty="0"/>
              <a:t>– whilst recognising strong system leadership is required for the delivery of NHS CHC, this section clearly outlines organisational roles and responsibilities </a:t>
            </a:r>
            <a:r>
              <a:rPr lang="en-GB" sz="1400" i="1" dirty="0">
                <a:solidFill>
                  <a:srgbClr val="00B050"/>
                </a:solidFill>
              </a:rPr>
              <a:t>[slides 14-16]</a:t>
            </a:r>
            <a:endParaRPr lang="en-GB" sz="1600" i="1" dirty="0">
              <a:solidFill>
                <a:srgbClr val="00B050"/>
              </a:solidFill>
            </a:endParaRPr>
          </a:p>
          <a:p>
            <a:r>
              <a:rPr lang="en-GB" sz="1600" b="1" dirty="0"/>
              <a:t>NHS-funded Nursing Care (NHS FNC) </a:t>
            </a:r>
            <a:r>
              <a:rPr lang="en-GB" sz="1600" dirty="0"/>
              <a:t>– clearer detail is provided about what this incorporates including how it is funded and reviewed (248)</a:t>
            </a:r>
          </a:p>
          <a:p>
            <a:r>
              <a:rPr lang="en-GB" sz="1600" b="1" dirty="0"/>
              <a:t>Inter-agency Disputes </a:t>
            </a:r>
            <a:r>
              <a:rPr lang="en-GB" sz="1600" dirty="0"/>
              <a:t>– greater clarity is given about duties of CCGs and Local Authorities within their agreed local dispute resolution process. This covers principles required and what sort of issues it should address. (208-212)</a:t>
            </a:r>
          </a:p>
          <a:p>
            <a:r>
              <a:rPr lang="en-GB" sz="1600" b="1" dirty="0"/>
              <a:t>Well-managed Needs </a:t>
            </a:r>
            <a:r>
              <a:rPr lang="en-GB" sz="1600" dirty="0"/>
              <a:t>– this brings much of the information together to support consistency of understanding (142-146)</a:t>
            </a:r>
          </a:p>
          <a:p>
            <a:r>
              <a:rPr lang="en-GB" sz="1600" b="1" dirty="0"/>
              <a:t>The Fast Track Pathway </a:t>
            </a:r>
            <a:r>
              <a:rPr lang="en-GB" sz="1600" dirty="0"/>
              <a:t>- this brings all the information together to support consistency of understanding; it clarifies how the tool should be completed, CCG responsibilities on receipt of a completed Fast Track tool and the review process (217-245)</a:t>
            </a:r>
          </a:p>
        </p:txBody>
      </p:sp>
      <p:sp>
        <p:nvSpPr>
          <p:cNvPr id="3" name="Slide Number Placeholder 2"/>
          <p:cNvSpPr>
            <a:spLocks noGrp="1"/>
          </p:cNvSpPr>
          <p:nvPr>
            <p:ph type="sldNum" sz="quarter" idx="10"/>
          </p:nvPr>
        </p:nvSpPr>
        <p:spPr/>
        <p:txBody>
          <a:bodyPr/>
          <a:lstStyle/>
          <a:p>
            <a:fld id="{D66C4C68-9C76-5449-BBA0-107A51179E14}" type="slidenum">
              <a:rPr lang="en-US" smtClean="0"/>
              <a:pPr/>
              <a:t>12</a:t>
            </a:fld>
            <a:endParaRPr lang="en-US" dirty="0"/>
          </a:p>
        </p:txBody>
      </p:sp>
      <p:sp>
        <p:nvSpPr>
          <p:cNvPr id="4" name="Title 3"/>
          <p:cNvSpPr>
            <a:spLocks noGrp="1"/>
          </p:cNvSpPr>
          <p:nvPr>
            <p:ph type="title"/>
          </p:nvPr>
        </p:nvSpPr>
        <p:spPr>
          <a:xfrm>
            <a:off x="441435" y="1053500"/>
            <a:ext cx="7356815" cy="667725"/>
          </a:xfrm>
        </p:spPr>
        <p:txBody>
          <a:bodyPr>
            <a:normAutofit fontScale="90000"/>
          </a:bodyPr>
          <a:lstStyle/>
          <a:p>
            <a:r>
              <a:rPr lang="en-GB" dirty="0"/>
              <a:t>Provision of Dedicated Sections for:</a:t>
            </a:r>
          </a:p>
        </p:txBody>
      </p:sp>
    </p:spTree>
    <p:extLst>
      <p:ext uri="{BB962C8B-B14F-4D97-AF65-F5344CB8AC3E}">
        <p14:creationId xmlns:p14="http://schemas.microsoft.com/office/powerpoint/2010/main" val="1871802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815570"/>
            <a:ext cx="8058149" cy="4017672"/>
          </a:xfrm>
        </p:spPr>
        <p:txBody>
          <a:bodyPr>
            <a:noAutofit/>
          </a:bodyPr>
          <a:lstStyle/>
          <a:p>
            <a:pPr marL="0" indent="0">
              <a:lnSpc>
                <a:spcPct val="80000"/>
              </a:lnSpc>
              <a:buNone/>
            </a:pPr>
            <a:r>
              <a:rPr lang="en-GB" sz="1700" dirty="0"/>
              <a:t>The Associated Tools have been reviewed to align with the revised National Framework</a:t>
            </a:r>
          </a:p>
          <a:p>
            <a:pPr>
              <a:lnSpc>
                <a:spcPct val="80000"/>
              </a:lnSpc>
            </a:pPr>
            <a:r>
              <a:rPr lang="en-GB" sz="1700" dirty="0"/>
              <a:t>Re-ordering of domains in Checklist and DST</a:t>
            </a:r>
          </a:p>
          <a:p>
            <a:pPr>
              <a:lnSpc>
                <a:spcPct val="80000"/>
              </a:lnSpc>
            </a:pPr>
            <a:r>
              <a:rPr lang="en-GB" sz="1700" dirty="0"/>
              <a:t>Minor changes to some wording in the descriptors</a:t>
            </a:r>
          </a:p>
          <a:p>
            <a:pPr>
              <a:lnSpc>
                <a:spcPct val="80000"/>
              </a:lnSpc>
            </a:pPr>
            <a:r>
              <a:rPr lang="en-GB" sz="1700" dirty="0"/>
              <a:t>Slightly different layout for Checklist, with inclusion of ‘when not to screen’</a:t>
            </a:r>
          </a:p>
          <a:p>
            <a:pPr>
              <a:lnSpc>
                <a:spcPct val="80000"/>
              </a:lnSpc>
            </a:pPr>
            <a:r>
              <a:rPr lang="en-GB" sz="1700" dirty="0"/>
              <a:t>Alignment of Tool user notes with Framework wording</a:t>
            </a:r>
          </a:p>
          <a:p>
            <a:pPr>
              <a:lnSpc>
                <a:spcPct val="80000"/>
              </a:lnSpc>
            </a:pPr>
            <a:r>
              <a:rPr lang="en-GB" sz="1700" dirty="0"/>
              <a:t>Fast Track – responsibilities </a:t>
            </a:r>
          </a:p>
          <a:p>
            <a:pPr marL="0" indent="0">
              <a:lnSpc>
                <a:spcPct val="80000"/>
              </a:lnSpc>
              <a:buNone/>
            </a:pPr>
            <a:endParaRPr lang="en-GB" sz="1700" dirty="0"/>
          </a:p>
          <a:p>
            <a:pPr marL="0" indent="0">
              <a:lnSpc>
                <a:spcPct val="80000"/>
              </a:lnSpc>
              <a:buNone/>
            </a:pPr>
            <a:r>
              <a:rPr lang="en-GB" sz="1700" dirty="0"/>
              <a:t>Work is ongoing to:</a:t>
            </a:r>
          </a:p>
          <a:p>
            <a:pPr>
              <a:lnSpc>
                <a:spcPct val="80000"/>
              </a:lnSpc>
            </a:pPr>
            <a:r>
              <a:rPr lang="en-GB" sz="1700" dirty="0"/>
              <a:t>Publish the revised 2018 NHS-funded Nursing Care Practice Guidance </a:t>
            </a:r>
          </a:p>
          <a:p>
            <a:pPr>
              <a:lnSpc>
                <a:spcPct val="80000"/>
              </a:lnSpc>
            </a:pPr>
            <a:r>
              <a:rPr lang="en-GB" sz="1700" dirty="0"/>
              <a:t>Publish the revised 2018 Easy Read guide for Learning Disabilities </a:t>
            </a:r>
          </a:p>
          <a:p>
            <a:pPr>
              <a:lnSpc>
                <a:spcPct val="80000"/>
              </a:lnSpc>
            </a:pPr>
            <a:r>
              <a:rPr lang="en-GB" sz="1700" dirty="0"/>
              <a:t>Publish the revised 2018 Public Information Leaflet </a:t>
            </a:r>
          </a:p>
          <a:p>
            <a:pPr>
              <a:lnSpc>
                <a:spcPct val="80000"/>
              </a:lnSpc>
            </a:pPr>
            <a:r>
              <a:rPr lang="en-GB" sz="1700" dirty="0"/>
              <a:t>Update the Care Act guidance to provide further clarity on the interaction between Assessment Notices, hospital discharge, and consideration of CHC</a:t>
            </a:r>
          </a:p>
        </p:txBody>
      </p:sp>
      <p:sp>
        <p:nvSpPr>
          <p:cNvPr id="3" name="Slide Number Placeholder 2"/>
          <p:cNvSpPr>
            <a:spLocks noGrp="1"/>
          </p:cNvSpPr>
          <p:nvPr>
            <p:ph type="sldNum" sz="quarter" idx="10"/>
          </p:nvPr>
        </p:nvSpPr>
        <p:spPr/>
        <p:txBody>
          <a:bodyPr/>
          <a:lstStyle/>
          <a:p>
            <a:fld id="{D66C4C68-9C76-5449-BBA0-107A51179E14}" type="slidenum">
              <a:rPr lang="en-US" smtClean="0"/>
              <a:pPr/>
              <a:t>13</a:t>
            </a:fld>
            <a:endParaRPr lang="en-US" dirty="0"/>
          </a:p>
        </p:txBody>
      </p:sp>
      <p:sp>
        <p:nvSpPr>
          <p:cNvPr id="4" name="Title 3"/>
          <p:cNvSpPr>
            <a:spLocks noGrp="1"/>
          </p:cNvSpPr>
          <p:nvPr>
            <p:ph type="title"/>
          </p:nvPr>
        </p:nvSpPr>
        <p:spPr>
          <a:xfrm>
            <a:off x="457201" y="1147845"/>
            <a:ext cx="7356815" cy="667725"/>
          </a:xfrm>
        </p:spPr>
        <p:txBody>
          <a:bodyPr>
            <a:normAutofit/>
          </a:bodyPr>
          <a:lstStyle/>
          <a:p>
            <a:r>
              <a:rPr lang="en-GB" sz="3200" dirty="0"/>
              <a:t>The Associated Tools</a:t>
            </a:r>
          </a:p>
        </p:txBody>
      </p:sp>
    </p:spTree>
    <p:extLst>
      <p:ext uri="{BB962C8B-B14F-4D97-AF65-F5344CB8AC3E}">
        <p14:creationId xmlns:p14="http://schemas.microsoft.com/office/powerpoint/2010/main" val="518147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80032"/>
            <a:ext cx="8369807" cy="3962399"/>
          </a:xfrm>
        </p:spPr>
        <p:txBody>
          <a:bodyPr>
            <a:noAutofit/>
          </a:bodyPr>
          <a:lstStyle/>
          <a:p>
            <a:pPr marL="0" indent="0">
              <a:lnSpc>
                <a:spcPct val="80000"/>
              </a:lnSpc>
              <a:buNone/>
            </a:pPr>
            <a:r>
              <a:rPr lang="en-GB" sz="1500" dirty="0"/>
              <a:t>Roles and responsibilities of the local authority, in summary, include:</a:t>
            </a:r>
          </a:p>
          <a:p>
            <a:pPr marL="0" indent="0">
              <a:lnSpc>
                <a:spcPct val="80000"/>
              </a:lnSpc>
              <a:buNone/>
            </a:pPr>
            <a:r>
              <a:rPr lang="en-GB" sz="1500" dirty="0"/>
              <a:t>Where it appears that a person may be eligible for CHC, the local authority must refer the individual to the relevant CCG.</a:t>
            </a:r>
          </a:p>
          <a:p>
            <a:pPr marL="450850" indent="-450850">
              <a:lnSpc>
                <a:spcPct val="80000"/>
              </a:lnSpc>
              <a:buFont typeface="+mj-lt"/>
              <a:buAutoNum type="alphaLcPeriod"/>
            </a:pPr>
            <a:r>
              <a:rPr lang="en-GB" sz="1500" dirty="0"/>
              <a:t>There are specific requirements for local authorities to cooperate and 	work in partnership with CCGs in a number of key areas.</a:t>
            </a:r>
          </a:p>
          <a:p>
            <a:pPr marL="450850" indent="-450850">
              <a:lnSpc>
                <a:spcPct val="80000"/>
              </a:lnSpc>
              <a:buFont typeface="+mj-lt"/>
              <a:buAutoNum type="alphaLcPeriod"/>
            </a:pPr>
            <a:r>
              <a:rPr lang="en-GB" sz="1500" dirty="0"/>
              <a:t>Local authorities must, as far as is reasonably practicable, provide advice and assistance when consulted by the CCG in relation to an assessment of eligibility for CHC</a:t>
            </a:r>
          </a:p>
          <a:p>
            <a:pPr marL="450850" indent="-450850">
              <a:lnSpc>
                <a:spcPct val="80000"/>
              </a:lnSpc>
              <a:buFont typeface="+mj-lt"/>
              <a:buAutoNum type="alphaLcPeriod"/>
            </a:pPr>
            <a:r>
              <a:rPr lang="en-GB" sz="1500" dirty="0"/>
              <a:t>A local authority must, when requested to do so by the CCG, co-operate with the CCG in arranging for a person or persons to participate in a multidisciplinary team. </a:t>
            </a:r>
          </a:p>
          <a:p>
            <a:pPr marL="0" indent="0">
              <a:lnSpc>
                <a:spcPct val="80000"/>
              </a:lnSpc>
              <a:buNone/>
            </a:pPr>
            <a:r>
              <a:rPr lang="en-GB" sz="1500" dirty="0"/>
              <a:t>	Local authorities should:</a:t>
            </a:r>
          </a:p>
          <a:p>
            <a:pPr lvl="1">
              <a:lnSpc>
                <a:spcPct val="80000"/>
              </a:lnSpc>
              <a:buFont typeface="Arial" panose="020B0604020202020204" pitchFamily="34" charset="0"/>
              <a:buChar char="•"/>
            </a:pPr>
            <a:r>
              <a:rPr lang="en-GB" sz="1500" dirty="0"/>
              <a:t>respond within a reasonable timeframe when consulted by a CCG prior to an eligibility decision being made </a:t>
            </a:r>
          </a:p>
          <a:p>
            <a:pPr lvl="1">
              <a:lnSpc>
                <a:spcPct val="80000"/>
              </a:lnSpc>
              <a:buFont typeface="Arial" panose="020B0604020202020204" pitchFamily="34" charset="0"/>
              <a:buChar char="•"/>
            </a:pPr>
            <a:r>
              <a:rPr lang="en-GB" sz="1500" dirty="0"/>
              <a:t>respond within a reasonable timeframe to requests for information when the CCG has received a referral for CHC.</a:t>
            </a:r>
          </a:p>
          <a:p>
            <a:pPr marL="450850" indent="-450850">
              <a:lnSpc>
                <a:spcPct val="80000"/>
              </a:lnSpc>
              <a:buFont typeface="+mj-lt"/>
              <a:buAutoNum type="alphaLcPeriod" startAt="4"/>
            </a:pPr>
            <a:r>
              <a:rPr lang="en-GB" sz="1500" dirty="0"/>
              <a:t>It is also good practice for local authorities to work jointly with CCGs in the planning and commissioning of care for individuals eligible for CHC wherever appropriate, sharing expertise and local knowledge</a:t>
            </a:r>
          </a:p>
          <a:p>
            <a:pPr marL="450850" indent="-450850">
              <a:lnSpc>
                <a:spcPct val="80000"/>
              </a:lnSpc>
              <a:buFont typeface="+mj-lt"/>
              <a:buAutoNum type="alphaLcPeriod" startAt="4"/>
            </a:pPr>
            <a:r>
              <a:rPr lang="en-GB" sz="1500" dirty="0"/>
              <a:t>LAs must nominate and make available people to sit on IRPs where requested to do so by NHS England and as soon as reasonably practicable (paras 25-30)</a:t>
            </a:r>
          </a:p>
        </p:txBody>
      </p:sp>
      <p:sp>
        <p:nvSpPr>
          <p:cNvPr id="3" name="Slide Number Placeholder 2"/>
          <p:cNvSpPr>
            <a:spLocks noGrp="1"/>
          </p:cNvSpPr>
          <p:nvPr>
            <p:ph type="sldNum" sz="quarter" idx="10"/>
          </p:nvPr>
        </p:nvSpPr>
        <p:spPr/>
        <p:txBody>
          <a:bodyPr/>
          <a:lstStyle/>
          <a:p>
            <a:fld id="{D66C4C68-9C76-5449-BBA0-107A51179E14}" type="slidenum">
              <a:rPr lang="en-US" smtClean="0"/>
              <a:pPr/>
              <a:t>14</a:t>
            </a:fld>
            <a:endParaRPr lang="en-US" dirty="0"/>
          </a:p>
        </p:txBody>
      </p:sp>
      <p:sp>
        <p:nvSpPr>
          <p:cNvPr id="4" name="Title 3"/>
          <p:cNvSpPr>
            <a:spLocks noGrp="1"/>
          </p:cNvSpPr>
          <p:nvPr>
            <p:ph type="title"/>
          </p:nvPr>
        </p:nvSpPr>
        <p:spPr>
          <a:xfrm>
            <a:off x="457201" y="1112308"/>
            <a:ext cx="7356815" cy="667725"/>
          </a:xfrm>
        </p:spPr>
        <p:txBody>
          <a:bodyPr>
            <a:normAutofit/>
          </a:bodyPr>
          <a:lstStyle/>
          <a:p>
            <a:r>
              <a:rPr lang="en-GB" sz="3200" dirty="0"/>
              <a:t>Roles of LAs</a:t>
            </a:r>
          </a:p>
        </p:txBody>
      </p:sp>
    </p:spTree>
    <p:extLst>
      <p:ext uri="{BB962C8B-B14F-4D97-AF65-F5344CB8AC3E}">
        <p14:creationId xmlns:p14="http://schemas.microsoft.com/office/powerpoint/2010/main" val="2868710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5616"/>
            <a:ext cx="8229600" cy="857296"/>
          </a:xfrm>
        </p:spPr>
        <p:txBody>
          <a:bodyPr>
            <a:normAutofit/>
          </a:bodyPr>
          <a:lstStyle/>
          <a:p>
            <a:r>
              <a:rPr lang="en-GB" sz="3200" dirty="0"/>
              <a:t>Roles of NHS England</a:t>
            </a:r>
          </a:p>
        </p:txBody>
      </p:sp>
      <p:sp>
        <p:nvSpPr>
          <p:cNvPr id="3" name="Content Placeholder 2"/>
          <p:cNvSpPr>
            <a:spLocks noGrp="1"/>
          </p:cNvSpPr>
          <p:nvPr>
            <p:ph idx="1"/>
          </p:nvPr>
        </p:nvSpPr>
        <p:spPr>
          <a:xfrm>
            <a:off x="457200" y="1877568"/>
            <a:ext cx="8229600" cy="4287361"/>
          </a:xfrm>
        </p:spPr>
        <p:txBody>
          <a:bodyPr>
            <a:normAutofit fontScale="92500" lnSpcReduction="20000"/>
          </a:bodyPr>
          <a:lstStyle/>
          <a:p>
            <a:pPr marL="514350" indent="-514350">
              <a:buFont typeface="+mj-lt"/>
              <a:buAutoNum type="alphaLcParenR"/>
            </a:pPr>
            <a:r>
              <a:rPr lang="en-GB" dirty="0"/>
              <a:t>Strategic leadership in relation to CHC, including organisational and workforce development</a:t>
            </a:r>
          </a:p>
          <a:p>
            <a:pPr marL="514350" indent="-514350">
              <a:buFont typeface="+mj-lt"/>
              <a:buAutoNum type="alphaLcParenR"/>
            </a:pPr>
            <a:r>
              <a:rPr lang="en-GB" dirty="0"/>
              <a:t>Holding CCGs accountable for CHC delivery - engaging with them to ensure that they discharge their functions. </a:t>
            </a:r>
          </a:p>
          <a:p>
            <a:pPr marL="514350" indent="-514350">
              <a:buFont typeface="+mj-lt"/>
              <a:buAutoNum type="alphaLcParenR"/>
            </a:pPr>
            <a:r>
              <a:rPr lang="en-GB" dirty="0"/>
              <a:t>Ensuring that local systems operate effectively and deliver improved performance. </a:t>
            </a:r>
          </a:p>
          <a:p>
            <a:pPr marL="514350" indent="-514350">
              <a:buFont typeface="+mj-lt"/>
              <a:buAutoNum type="alphaLcParenR"/>
            </a:pPr>
            <a:r>
              <a:rPr lang="en-GB" dirty="0"/>
              <a:t>Appointing persons to act as chairs of independent review panels (IRPs) and establishing a list of IRP members drawn from local authorities and CCGs, in accordance with Standing Rules. </a:t>
            </a:r>
          </a:p>
          <a:p>
            <a:pPr marL="514350" indent="-514350">
              <a:buFont typeface="+mj-lt"/>
              <a:buAutoNum type="alphaLcParenR"/>
            </a:pPr>
            <a:r>
              <a:rPr lang="en-GB" dirty="0"/>
              <a:t>In some limited circumstances, NHS England may also have commissioning responsibility for some individuals who are either prisoners, or serving military personnel and their families. (22-24)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3296" y="1752269"/>
            <a:ext cx="8223504" cy="4282771"/>
          </a:xfrm>
        </p:spPr>
        <p:txBody>
          <a:bodyPr>
            <a:noAutofit/>
          </a:bodyPr>
          <a:lstStyle/>
          <a:p>
            <a:pPr marL="0" indent="0">
              <a:lnSpc>
                <a:spcPct val="80000"/>
              </a:lnSpc>
              <a:buNone/>
            </a:pPr>
            <a:r>
              <a:rPr lang="en-GB" sz="1700" dirty="0"/>
              <a:t>CCGs are responsible and accountable for system leadership for CHC  within their local health and social care economy,. In summary, their responsibilities include:</a:t>
            </a:r>
          </a:p>
          <a:p>
            <a:pPr>
              <a:lnSpc>
                <a:spcPct val="80000"/>
              </a:lnSpc>
              <a:buFont typeface="+mj-lt"/>
              <a:buAutoNum type="alphaLcParenR"/>
            </a:pPr>
            <a:r>
              <a:rPr lang="en-GB" sz="1700" dirty="0"/>
              <a:t>ensuring delivery of, and compliance with, the National Framework</a:t>
            </a:r>
          </a:p>
          <a:p>
            <a:pPr>
              <a:lnSpc>
                <a:spcPct val="80000"/>
              </a:lnSpc>
              <a:buFont typeface="+mj-lt"/>
              <a:buAutoNum type="alphaLcParenR"/>
            </a:pPr>
            <a:r>
              <a:rPr lang="en-GB" sz="1700" dirty="0"/>
              <a:t>promoting awareness of CHC</a:t>
            </a:r>
          </a:p>
          <a:p>
            <a:pPr>
              <a:lnSpc>
                <a:spcPct val="80000"/>
              </a:lnSpc>
              <a:buFont typeface="+mj-lt"/>
              <a:buAutoNum type="alphaLcParenR"/>
            </a:pPr>
            <a:r>
              <a:rPr lang="en-GB" sz="1700" dirty="0"/>
              <a:t>governance for CHC eligibility processes and for commissioning CHC packages</a:t>
            </a:r>
          </a:p>
          <a:p>
            <a:pPr>
              <a:lnSpc>
                <a:spcPct val="80000"/>
              </a:lnSpc>
              <a:buFont typeface="+mj-lt"/>
              <a:buAutoNum type="alphaLcParenR"/>
            </a:pPr>
            <a:r>
              <a:rPr lang="en-GB" sz="1700" dirty="0"/>
              <a:t>ensuring that assessment mechanisms are in place across care pathways</a:t>
            </a:r>
          </a:p>
          <a:p>
            <a:pPr>
              <a:lnSpc>
                <a:spcPct val="80000"/>
              </a:lnSpc>
              <a:buFont typeface="+mj-lt"/>
              <a:buAutoNum type="alphaLcParenR"/>
            </a:pPr>
            <a:r>
              <a:rPr lang="en-GB" sz="1700" dirty="0"/>
              <a:t>making decisions on eligibility for CHC</a:t>
            </a:r>
          </a:p>
          <a:p>
            <a:pPr>
              <a:lnSpc>
                <a:spcPct val="80000"/>
              </a:lnSpc>
              <a:buFont typeface="+mj-lt"/>
              <a:buAutoNum type="alphaLcParenR"/>
            </a:pPr>
            <a:r>
              <a:rPr lang="en-GB" sz="1700" dirty="0"/>
              <a:t>identifying and acting on issues arising in the provision of CHC</a:t>
            </a:r>
          </a:p>
          <a:p>
            <a:pPr>
              <a:lnSpc>
                <a:spcPct val="80000"/>
              </a:lnSpc>
              <a:buFont typeface="+mj-lt"/>
              <a:buAutoNum type="alphaLcParenR"/>
            </a:pPr>
            <a:r>
              <a:rPr lang="en-GB" sz="1700" dirty="0"/>
              <a:t>commissioning arrangements, both on a strategic and an individual basis</a:t>
            </a:r>
          </a:p>
          <a:p>
            <a:pPr>
              <a:lnSpc>
                <a:spcPct val="80000"/>
              </a:lnSpc>
              <a:buFont typeface="+mj-lt"/>
              <a:buAutoNum type="alphaLcParenR"/>
            </a:pPr>
            <a:r>
              <a:rPr lang="en-GB" sz="1700" dirty="0"/>
              <a:t>recording assessments and their outcomes, and the costs of CHC packages</a:t>
            </a:r>
          </a:p>
          <a:p>
            <a:pPr>
              <a:lnSpc>
                <a:spcPct val="80000"/>
              </a:lnSpc>
              <a:buFont typeface="+mj-lt"/>
              <a:buAutoNum type="alphaLcParenR"/>
            </a:pPr>
            <a:r>
              <a:rPr lang="en-GB" sz="1700" dirty="0"/>
              <a:t>Implementing and maintaining good practice</a:t>
            </a:r>
          </a:p>
          <a:p>
            <a:pPr>
              <a:lnSpc>
                <a:spcPct val="80000"/>
              </a:lnSpc>
              <a:buFont typeface="+mj-lt"/>
              <a:buAutoNum type="alphaLcParenR"/>
            </a:pPr>
            <a:r>
              <a:rPr lang="en-GB" sz="1700" dirty="0"/>
              <a:t>ensuring that quality standards are met and sustained</a:t>
            </a:r>
          </a:p>
          <a:p>
            <a:pPr>
              <a:lnSpc>
                <a:spcPct val="80000"/>
              </a:lnSpc>
              <a:buFont typeface="+mj-lt"/>
              <a:buAutoNum type="alphaLcParenR"/>
            </a:pPr>
            <a:r>
              <a:rPr lang="en-GB" sz="1700" dirty="0"/>
              <a:t>providing suitably skilled professionals to be members of IRPs</a:t>
            </a:r>
          </a:p>
          <a:p>
            <a:pPr>
              <a:lnSpc>
                <a:spcPct val="80000"/>
              </a:lnSpc>
              <a:buFont typeface="+mj-lt"/>
              <a:buAutoNum type="alphaLcParenR"/>
            </a:pPr>
            <a:r>
              <a:rPr lang="en-GB" sz="1700" dirty="0"/>
              <a:t>ensuring (with LA) that training is available for practitioners</a:t>
            </a:r>
          </a:p>
          <a:p>
            <a:pPr>
              <a:lnSpc>
                <a:spcPct val="80000"/>
              </a:lnSpc>
              <a:buFont typeface="+mj-lt"/>
              <a:buAutoNum type="alphaLcParenR"/>
            </a:pPr>
            <a:r>
              <a:rPr lang="en-GB" sz="1700" dirty="0"/>
              <a:t>having clear CHC arrangements in place with other orgs (e.g. Foundation Trusts) (Para 21)</a:t>
            </a:r>
          </a:p>
        </p:txBody>
      </p:sp>
      <p:sp>
        <p:nvSpPr>
          <p:cNvPr id="3" name="Slide Number Placeholder 2"/>
          <p:cNvSpPr>
            <a:spLocks noGrp="1"/>
          </p:cNvSpPr>
          <p:nvPr>
            <p:ph type="sldNum" sz="quarter" idx="10"/>
          </p:nvPr>
        </p:nvSpPr>
        <p:spPr/>
        <p:txBody>
          <a:bodyPr/>
          <a:lstStyle/>
          <a:p>
            <a:fld id="{D66C4C68-9C76-5449-BBA0-107A51179E14}" type="slidenum">
              <a:rPr lang="en-US" smtClean="0"/>
              <a:pPr/>
              <a:t>16</a:t>
            </a:fld>
            <a:endParaRPr lang="en-US" dirty="0"/>
          </a:p>
        </p:txBody>
      </p:sp>
      <p:sp>
        <p:nvSpPr>
          <p:cNvPr id="4" name="Title 3"/>
          <p:cNvSpPr>
            <a:spLocks noGrp="1"/>
          </p:cNvSpPr>
          <p:nvPr>
            <p:ph type="title"/>
          </p:nvPr>
        </p:nvSpPr>
        <p:spPr>
          <a:xfrm>
            <a:off x="323089" y="1084544"/>
            <a:ext cx="7356815" cy="667725"/>
          </a:xfrm>
        </p:spPr>
        <p:txBody>
          <a:bodyPr>
            <a:normAutofit/>
          </a:bodyPr>
          <a:lstStyle/>
          <a:p>
            <a:r>
              <a:rPr lang="en-GB" sz="3200" dirty="0"/>
              <a:t>Roles of CCGs</a:t>
            </a:r>
          </a:p>
        </p:txBody>
      </p:sp>
    </p:spTree>
    <p:extLst>
      <p:ext uri="{BB962C8B-B14F-4D97-AF65-F5344CB8AC3E}">
        <p14:creationId xmlns:p14="http://schemas.microsoft.com/office/powerpoint/2010/main" val="2443579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8014" y="2124577"/>
            <a:ext cx="8623738" cy="4263305"/>
          </a:xfrm>
        </p:spPr>
        <p:txBody>
          <a:bodyPr>
            <a:normAutofit lnSpcReduction="10000"/>
          </a:bodyPr>
          <a:lstStyle/>
          <a:p>
            <a:r>
              <a:rPr lang="en-GB" dirty="0"/>
              <a:t>Confirmed that an initial 3 month review is required followed by further reviews taking place on at least an annual basis.</a:t>
            </a:r>
          </a:p>
          <a:p>
            <a:r>
              <a:rPr lang="en-GB" dirty="0"/>
              <a:t>The primary focus of reviews is clarified as checking whether the care plan or arrangements remain appropriate to meet the individual’s needs. </a:t>
            </a:r>
          </a:p>
          <a:p>
            <a:r>
              <a:rPr lang="en-GB" dirty="0"/>
              <a:t>Reassessment of eligibility is only to take place where there is clear evidence of a change in needs to such an extent that it may impact upon the individual’s eligibility for CHC.</a:t>
            </a:r>
          </a:p>
          <a:p>
            <a:r>
              <a:rPr lang="en-GB" dirty="0"/>
              <a:t>The intention is to reduce unnecessary reassessments and details on the responsibilities are set out in a flow chart. (paras 181-191)</a:t>
            </a:r>
          </a:p>
        </p:txBody>
      </p:sp>
      <p:sp>
        <p:nvSpPr>
          <p:cNvPr id="3" name="Slide Number Placeholder 2"/>
          <p:cNvSpPr>
            <a:spLocks noGrp="1"/>
          </p:cNvSpPr>
          <p:nvPr>
            <p:ph type="sldNum" sz="quarter" idx="10"/>
          </p:nvPr>
        </p:nvSpPr>
        <p:spPr/>
        <p:txBody>
          <a:bodyPr/>
          <a:lstStyle/>
          <a:p>
            <a:fld id="{D66C4C68-9C76-5449-BBA0-107A51179E14}" type="slidenum">
              <a:rPr lang="en-US" smtClean="0"/>
              <a:pPr/>
              <a:t>17</a:t>
            </a:fld>
            <a:endParaRPr lang="en-US" dirty="0"/>
          </a:p>
        </p:txBody>
      </p:sp>
      <p:sp>
        <p:nvSpPr>
          <p:cNvPr id="4" name="Title 3"/>
          <p:cNvSpPr>
            <a:spLocks noGrp="1"/>
          </p:cNvSpPr>
          <p:nvPr>
            <p:ph type="title"/>
          </p:nvPr>
        </p:nvSpPr>
        <p:spPr>
          <a:xfrm>
            <a:off x="457201" y="1323041"/>
            <a:ext cx="8434551" cy="667725"/>
          </a:xfrm>
        </p:spPr>
        <p:txBody>
          <a:bodyPr>
            <a:normAutofit fontScale="90000"/>
          </a:bodyPr>
          <a:lstStyle/>
          <a:p>
            <a:r>
              <a:rPr lang="en-GB" dirty="0"/>
              <a:t>Purpose and frequency of 3 and 12 month reviews</a:t>
            </a:r>
          </a:p>
        </p:txBody>
      </p:sp>
    </p:spTree>
    <p:extLst>
      <p:ext uri="{BB962C8B-B14F-4D97-AF65-F5344CB8AC3E}">
        <p14:creationId xmlns:p14="http://schemas.microsoft.com/office/powerpoint/2010/main" val="3497887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9547" y="1890595"/>
            <a:ext cx="8686800" cy="4147598"/>
          </a:xfrm>
        </p:spPr>
        <p:txBody>
          <a:bodyPr>
            <a:normAutofit fontScale="92500" lnSpcReduction="10000"/>
          </a:bodyPr>
          <a:lstStyle/>
          <a:p>
            <a:pPr marL="0" indent="0">
              <a:buNone/>
            </a:pPr>
            <a:r>
              <a:rPr lang="en-GB" dirty="0"/>
              <a:t>Where an individual or their representative asks the CCG to review the eligibility decision, this should be addressed through the local resolution procedure, which is normally expected to resolve the matter. In summary (</a:t>
            </a:r>
            <a:r>
              <a:rPr lang="en-GB" dirty="0" err="1"/>
              <a:t>para</a:t>
            </a:r>
            <a:r>
              <a:rPr lang="en-GB" dirty="0"/>
              <a:t> 195):</a:t>
            </a:r>
          </a:p>
          <a:p>
            <a:pPr>
              <a:buFont typeface="Arial" panose="020B0604020202020204" pitchFamily="34" charset="0"/>
              <a:buChar char="•"/>
            </a:pPr>
            <a:r>
              <a:rPr lang="en-GB" dirty="0"/>
              <a:t>start with informal but meaningful 2 way discussion</a:t>
            </a:r>
          </a:p>
          <a:p>
            <a:pPr>
              <a:buFont typeface="Arial" panose="020B0604020202020204" pitchFamily="34" charset="0"/>
              <a:buChar char="•"/>
            </a:pPr>
            <a:r>
              <a:rPr lang="en-GB" dirty="0"/>
              <a:t>formal meeting if required with decision on next steps</a:t>
            </a:r>
          </a:p>
          <a:p>
            <a:pPr>
              <a:buFont typeface="Arial" panose="020B0604020202020204" pitchFamily="34" charset="0"/>
              <a:buChar char="•"/>
            </a:pPr>
            <a:r>
              <a:rPr lang="en-GB" dirty="0"/>
              <a:t>after formal meeting either uphold or change original decision</a:t>
            </a:r>
          </a:p>
          <a:p>
            <a:pPr>
              <a:buFont typeface="Arial" panose="020B0604020202020204" pitchFamily="34" charset="0"/>
              <a:buChar char="•"/>
            </a:pPr>
            <a:r>
              <a:rPr lang="en-GB" dirty="0"/>
              <a:t>if decision stands individual at least has clear explanation</a:t>
            </a:r>
          </a:p>
          <a:p>
            <a:pPr>
              <a:buFont typeface="Arial" panose="020B0604020202020204" pitchFamily="34" charset="0"/>
              <a:buChar char="•"/>
            </a:pPr>
            <a:r>
              <a:rPr lang="en-GB" dirty="0"/>
              <a:t>where individuals wish to move straight to a formal meeting this should be considered</a:t>
            </a:r>
          </a:p>
          <a:p>
            <a:pPr>
              <a:buFont typeface="Arial" panose="020B0604020202020204" pitchFamily="34" charset="0"/>
              <a:buChar char="•"/>
            </a:pPr>
            <a:r>
              <a:rPr lang="en-GB" dirty="0"/>
              <a:t>can prioritise resolution for those currently receiving care</a:t>
            </a:r>
          </a:p>
          <a:p>
            <a:pPr marL="0" indent="0"/>
            <a:endParaRPr lang="en-GB" dirty="0"/>
          </a:p>
          <a:p>
            <a:pPr marL="0" indent="0"/>
            <a:endParaRPr lang="en-GB" dirty="0"/>
          </a:p>
          <a:p>
            <a:pPr marL="0" indent="0">
              <a:buNone/>
            </a:pPr>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18</a:t>
            </a:fld>
            <a:endParaRPr lang="en-US" dirty="0"/>
          </a:p>
        </p:txBody>
      </p:sp>
      <p:sp>
        <p:nvSpPr>
          <p:cNvPr id="4" name="Title 3"/>
          <p:cNvSpPr>
            <a:spLocks noGrp="1"/>
          </p:cNvSpPr>
          <p:nvPr>
            <p:ph type="title"/>
          </p:nvPr>
        </p:nvSpPr>
        <p:spPr>
          <a:xfrm>
            <a:off x="346842" y="1200264"/>
            <a:ext cx="7356815" cy="667725"/>
          </a:xfrm>
        </p:spPr>
        <p:txBody>
          <a:bodyPr>
            <a:normAutofit/>
          </a:bodyPr>
          <a:lstStyle/>
          <a:p>
            <a:r>
              <a:rPr lang="en-GB" sz="3200" dirty="0"/>
              <a:t>Principles for Local Resolution </a:t>
            </a:r>
          </a:p>
        </p:txBody>
      </p:sp>
    </p:spTree>
    <p:extLst>
      <p:ext uri="{BB962C8B-B14F-4D97-AF65-F5344CB8AC3E}">
        <p14:creationId xmlns:p14="http://schemas.microsoft.com/office/powerpoint/2010/main" val="3761832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95589"/>
            <a:ext cx="8229599" cy="4213394"/>
          </a:xfrm>
        </p:spPr>
        <p:txBody>
          <a:bodyPr>
            <a:normAutofit fontScale="92500" lnSpcReduction="10000"/>
          </a:bodyPr>
          <a:lstStyle/>
          <a:p>
            <a:r>
              <a:rPr lang="en-GB" dirty="0"/>
              <a:t>Read and implement the updated Framework:</a:t>
            </a:r>
          </a:p>
          <a:p>
            <a:r>
              <a:rPr lang="en-GB" dirty="0">
                <a:solidFill>
                  <a:srgbClr val="FF0000"/>
                </a:solidFill>
                <a:hlinkClick r:id="rId2"/>
              </a:rPr>
              <a:t>https://www.gov.uk/government/publications/national-framework-for-nhs-continuing-healthcare-and-nhs-funded-nursing-care</a:t>
            </a:r>
            <a:endParaRPr lang="en-GB" dirty="0">
              <a:solidFill>
                <a:srgbClr val="FF0000"/>
              </a:solidFill>
            </a:endParaRPr>
          </a:p>
          <a:p>
            <a:r>
              <a:rPr lang="en-GB" dirty="0"/>
              <a:t>Ask yourself </a:t>
            </a:r>
            <a:r>
              <a:rPr lang="en-GB" i="1" dirty="0"/>
              <a:t>‘what do I need to do differently?’</a:t>
            </a:r>
          </a:p>
          <a:p>
            <a:r>
              <a:rPr lang="en-GB" dirty="0"/>
              <a:t>Work together within and across organisations to ensure fair and consistent access to CHC</a:t>
            </a:r>
          </a:p>
          <a:p>
            <a:r>
              <a:rPr lang="en-GB" dirty="0"/>
              <a:t>Work together to use time and resources as effectively as possible</a:t>
            </a:r>
          </a:p>
          <a:p>
            <a:r>
              <a:rPr lang="en-GB" dirty="0"/>
              <a:t>Support frontline staff</a:t>
            </a:r>
          </a:p>
          <a:p>
            <a:r>
              <a:rPr lang="en-GB" dirty="0"/>
              <a:t>Work together to improve the experience of individuals being assessed for CHC and also those in receipt of  CHC</a:t>
            </a:r>
          </a:p>
          <a:p>
            <a:pPr>
              <a:buNone/>
            </a:pPr>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19</a:t>
            </a:fld>
            <a:endParaRPr lang="en-US" dirty="0"/>
          </a:p>
        </p:txBody>
      </p:sp>
      <p:sp>
        <p:nvSpPr>
          <p:cNvPr id="4" name="Title 3"/>
          <p:cNvSpPr>
            <a:spLocks noGrp="1"/>
          </p:cNvSpPr>
          <p:nvPr>
            <p:ph type="title"/>
          </p:nvPr>
        </p:nvSpPr>
        <p:spPr>
          <a:xfrm>
            <a:off x="457201" y="1109882"/>
            <a:ext cx="7356815" cy="667725"/>
          </a:xfrm>
        </p:spPr>
        <p:txBody>
          <a:bodyPr>
            <a:normAutofit/>
          </a:bodyPr>
          <a:lstStyle/>
          <a:p>
            <a:r>
              <a:rPr lang="en-GB" sz="3200" dirty="0"/>
              <a:t>In summary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1" y="1159828"/>
            <a:ext cx="7376429" cy="667725"/>
          </a:xfrm>
        </p:spPr>
        <p:txBody>
          <a:bodyPr>
            <a:normAutofit/>
          </a:bodyPr>
          <a:lstStyle/>
          <a:p>
            <a:r>
              <a:rPr lang="en-GB" sz="3200" dirty="0"/>
              <a:t>Strategic Context</a:t>
            </a:r>
          </a:p>
        </p:txBody>
      </p:sp>
      <p:sp>
        <p:nvSpPr>
          <p:cNvPr id="4" name="Slide Number Placeholder 3"/>
          <p:cNvSpPr>
            <a:spLocks noGrp="1"/>
          </p:cNvSpPr>
          <p:nvPr>
            <p:ph type="sldNum" sz="quarter" idx="10"/>
          </p:nvPr>
        </p:nvSpPr>
        <p:spPr/>
        <p:txBody>
          <a:bodyPr/>
          <a:lstStyle/>
          <a:p>
            <a:fld id="{16899945-8D29-4485-A5C4-9137F08E79CB}" type="slidenum">
              <a:rPr lang="en-GB" smtClean="0"/>
              <a:pPr/>
              <a:t>2</a:t>
            </a:fld>
            <a:endParaRPr lang="en-GB"/>
          </a:p>
        </p:txBody>
      </p:sp>
      <p:sp>
        <p:nvSpPr>
          <p:cNvPr id="6" name="Content Placeholder 5"/>
          <p:cNvSpPr>
            <a:spLocks noGrp="1"/>
          </p:cNvSpPr>
          <p:nvPr>
            <p:ph idx="1"/>
          </p:nvPr>
        </p:nvSpPr>
        <p:spPr>
          <a:xfrm>
            <a:off x="457200" y="2090211"/>
            <a:ext cx="7841707" cy="3950736"/>
          </a:xfrm>
        </p:spPr>
        <p:txBody>
          <a:bodyPr/>
          <a:lstStyle/>
          <a:p>
            <a:r>
              <a:rPr lang="en-GB" dirty="0"/>
              <a:t>Care for vulnerable individuals</a:t>
            </a:r>
          </a:p>
          <a:p>
            <a:r>
              <a:rPr lang="en-GB" dirty="0"/>
              <a:t>Improving the individual experience</a:t>
            </a:r>
          </a:p>
          <a:p>
            <a:r>
              <a:rPr lang="en-GB" dirty="0"/>
              <a:t>Making the best use of our health and social care staff</a:t>
            </a:r>
          </a:p>
          <a:p>
            <a:r>
              <a:rPr lang="en-GB" dirty="0"/>
              <a:t>Ensuring consistency of assessment and decision-making</a:t>
            </a:r>
          </a:p>
        </p:txBody>
      </p:sp>
    </p:spTree>
    <p:extLst>
      <p:ext uri="{BB962C8B-B14F-4D97-AF65-F5344CB8AC3E}">
        <p14:creationId xmlns:p14="http://schemas.microsoft.com/office/powerpoint/2010/main" val="3196701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83774"/>
            <a:ext cx="7376429" cy="667725"/>
          </a:xfrm>
        </p:spPr>
        <p:txBody>
          <a:bodyPr/>
          <a:lstStyle/>
          <a:p>
            <a:r>
              <a:rPr lang="en-GB" dirty="0">
                <a:solidFill>
                  <a:srgbClr val="005EB8"/>
                </a:solidFill>
              </a:rPr>
              <a:t>Questions</a:t>
            </a:r>
            <a:endParaRPr lang="en-GB" dirty="0"/>
          </a:p>
        </p:txBody>
      </p:sp>
      <p:sp>
        <p:nvSpPr>
          <p:cNvPr id="3" name="Slide Number Placeholder 2"/>
          <p:cNvSpPr>
            <a:spLocks noGrp="1"/>
          </p:cNvSpPr>
          <p:nvPr>
            <p:ph type="sldNum" sz="quarter" idx="10"/>
          </p:nvPr>
        </p:nvSpPr>
        <p:spPr/>
        <p:txBody>
          <a:bodyPr/>
          <a:lstStyle/>
          <a:p>
            <a:fld id="{67DE7D0A-5CC0-CD4F-AD63-02ED5F8284D6}" type="slidenum">
              <a:rPr lang="en-US" smtClean="0"/>
              <a:pPr/>
              <a:t>20</a:t>
            </a:fld>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5950" y="1643876"/>
            <a:ext cx="3950550" cy="395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5392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400" y="953112"/>
            <a:ext cx="3352800" cy="667725"/>
          </a:xfrm>
        </p:spPr>
        <p:txBody>
          <a:bodyPr/>
          <a:lstStyle/>
          <a:p>
            <a:r>
              <a:rPr lang="en-GB" sz="2800" dirty="0"/>
              <a:t>Table Discussion</a:t>
            </a:r>
            <a:endParaRPr lang="en-GB" dirty="0"/>
          </a:p>
        </p:txBody>
      </p:sp>
      <p:sp>
        <p:nvSpPr>
          <p:cNvPr id="3" name="Slide Number Placeholder 2"/>
          <p:cNvSpPr>
            <a:spLocks noGrp="1"/>
          </p:cNvSpPr>
          <p:nvPr>
            <p:ph type="sldNum" sz="quarter" idx="10"/>
          </p:nvPr>
        </p:nvSpPr>
        <p:spPr/>
        <p:txBody>
          <a:bodyPr/>
          <a:lstStyle/>
          <a:p>
            <a:fld id="{67DE7D0A-5CC0-CD4F-AD63-02ED5F8284D6}" type="slidenum">
              <a:rPr lang="en-US" smtClean="0"/>
              <a:pPr/>
              <a:t>21</a:t>
            </a:fld>
            <a:endParaRPr lang="en-US" dirty="0"/>
          </a:p>
        </p:txBody>
      </p:sp>
      <p:sp>
        <p:nvSpPr>
          <p:cNvPr id="4" name="Content Placeholder 3"/>
          <p:cNvSpPr>
            <a:spLocks noGrp="1"/>
          </p:cNvSpPr>
          <p:nvPr>
            <p:ph idx="1"/>
          </p:nvPr>
        </p:nvSpPr>
        <p:spPr/>
        <p:txBody>
          <a:bodyPr>
            <a:normAutofit/>
          </a:bodyPr>
          <a:lstStyle/>
          <a:p>
            <a:r>
              <a:rPr lang="en-GB" dirty="0"/>
              <a:t>What are the main implications of the updated Framework and Tools? </a:t>
            </a:r>
          </a:p>
          <a:p>
            <a:r>
              <a:rPr lang="en-GB" dirty="0"/>
              <a:t>What needs to be done differently? By whom?</a:t>
            </a:r>
          </a:p>
          <a:p>
            <a:pPr>
              <a:buNone/>
            </a:pPr>
            <a:endParaRPr lang="en-GB" dirty="0"/>
          </a:p>
          <a:p>
            <a:r>
              <a:rPr lang="en-GB" dirty="0"/>
              <a:t>What help is needed and from whom?</a:t>
            </a:r>
          </a:p>
          <a:p>
            <a:r>
              <a:rPr lang="en-GB" dirty="0"/>
              <a:t>What can you share? What does your system do well that others might learn from?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101" y="1016612"/>
            <a:ext cx="7376429" cy="667725"/>
          </a:xfrm>
        </p:spPr>
        <p:txBody>
          <a:bodyPr/>
          <a:lstStyle/>
          <a:p>
            <a:pPr algn="ctr"/>
            <a:r>
              <a:rPr lang="en-GB" dirty="0"/>
              <a:t>Action Planning</a:t>
            </a:r>
          </a:p>
        </p:txBody>
      </p:sp>
      <p:sp>
        <p:nvSpPr>
          <p:cNvPr id="3" name="Slide Number Placeholder 2"/>
          <p:cNvSpPr>
            <a:spLocks noGrp="1"/>
          </p:cNvSpPr>
          <p:nvPr>
            <p:ph type="sldNum" sz="quarter" idx="10"/>
          </p:nvPr>
        </p:nvSpPr>
        <p:spPr/>
        <p:txBody>
          <a:bodyPr/>
          <a:lstStyle/>
          <a:p>
            <a:fld id="{67DE7D0A-5CC0-CD4F-AD63-02ED5F8284D6}" type="slidenum">
              <a:rPr lang="en-US" smtClean="0"/>
              <a:pPr/>
              <a:t>22</a:t>
            </a:fld>
            <a:endParaRPr lang="en-US" dirty="0"/>
          </a:p>
        </p:txBody>
      </p:sp>
      <p:sp>
        <p:nvSpPr>
          <p:cNvPr id="4" name="Content Placeholder 3"/>
          <p:cNvSpPr>
            <a:spLocks noGrp="1"/>
          </p:cNvSpPr>
          <p:nvPr>
            <p:ph idx="1"/>
          </p:nvPr>
        </p:nvSpPr>
        <p:spPr/>
        <p:txBody>
          <a:bodyPr/>
          <a:lstStyle/>
          <a:p>
            <a:endParaRPr lang="en-GB" dirty="0"/>
          </a:p>
          <a:p>
            <a:endParaRPr lang="en-GB" dirty="0"/>
          </a:p>
          <a:p>
            <a:pPr marL="457200" indent="-457200">
              <a:buFont typeface="+mj-lt"/>
              <a:buAutoNum type="arabicPeriod"/>
            </a:pPr>
            <a:r>
              <a:rPr lang="en-GB" dirty="0"/>
              <a:t>what does your local health and social care system  need to do to implement the updated Framework?</a:t>
            </a:r>
          </a:p>
          <a:p>
            <a:pPr marL="457200" indent="-457200">
              <a:buFont typeface="+mj-lt"/>
              <a:buAutoNum type="arabicPeriod"/>
            </a:pPr>
            <a:r>
              <a:rPr lang="en-GB" dirty="0"/>
              <a:t>what does your own organisation need to do?</a:t>
            </a:r>
          </a:p>
          <a:p>
            <a:pPr marL="457200" indent="-457200">
              <a:buFont typeface="+mj-lt"/>
              <a:buAutoNum type="arabicPeriod"/>
            </a:pPr>
            <a:r>
              <a:rPr lang="en-GB" dirty="0"/>
              <a:t>what are you going to do?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668" y="989559"/>
            <a:ext cx="8229600" cy="1143000"/>
          </a:xfrm>
        </p:spPr>
        <p:txBody>
          <a:bodyPr>
            <a:normAutofit/>
          </a:bodyPr>
          <a:lstStyle/>
          <a:p>
            <a:r>
              <a:rPr lang="en-GB" sz="3200" dirty="0"/>
              <a:t>Process and Parameters</a:t>
            </a:r>
          </a:p>
        </p:txBody>
      </p:sp>
      <p:sp>
        <p:nvSpPr>
          <p:cNvPr id="3" name="Content Placeholder 2"/>
          <p:cNvSpPr>
            <a:spLocks noGrp="1"/>
          </p:cNvSpPr>
          <p:nvPr>
            <p:ph idx="1"/>
          </p:nvPr>
        </p:nvSpPr>
        <p:spPr>
          <a:xfrm>
            <a:off x="251520" y="2017985"/>
            <a:ext cx="8403748" cy="3957145"/>
          </a:xfrm>
        </p:spPr>
        <p:txBody>
          <a:bodyPr>
            <a:normAutofit fontScale="85000" lnSpcReduction="20000"/>
          </a:bodyPr>
          <a:lstStyle/>
          <a:p>
            <a:r>
              <a:rPr lang="en-GB" dirty="0"/>
              <a:t>No change in eligibility criteria for, or access to, CHC </a:t>
            </a:r>
          </a:p>
          <a:p>
            <a:r>
              <a:rPr lang="en-GB" dirty="0"/>
              <a:t>Long structured engagement process – NHS England, CCGs, NHS Clinical Commissioners, LAs, patient representative groups, ADASS &amp; LGA, etc.</a:t>
            </a:r>
          </a:p>
          <a:p>
            <a:r>
              <a:rPr lang="en-GB" dirty="0"/>
              <a:t>Mandate not to change underlying principles or criteria for NHS Continuing Healthcare (CHC) - very limited scope for regulatory change</a:t>
            </a:r>
          </a:p>
          <a:p>
            <a:r>
              <a:rPr lang="en-GB" dirty="0"/>
              <a:t>Policy area where change has not been possible:</a:t>
            </a:r>
          </a:p>
          <a:p>
            <a:pPr lvl="1">
              <a:buFont typeface="Courier New" pitchFamily="49" charset="0"/>
              <a:buChar char="o"/>
            </a:pPr>
            <a:r>
              <a:rPr lang="en-GB" dirty="0"/>
              <a:t>Checklist threshold</a:t>
            </a:r>
          </a:p>
          <a:p>
            <a:r>
              <a:rPr lang="en-GB" dirty="0"/>
              <a:t>Co-production of updated Framework and Tools with DHSC, NHS England and ADASS</a:t>
            </a:r>
          </a:p>
          <a:p>
            <a:r>
              <a:rPr lang="en-GB" dirty="0"/>
              <a:t>The new Framework will look and feel quite different so we all need to read it with fresh eyes and decide what we might need to do differently in order to implement it</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3431399"/>
            <a:ext cx="8229600" cy="2386077"/>
          </a:xfrm>
        </p:spPr>
        <p:txBody>
          <a:bodyPr>
            <a:normAutofit/>
          </a:bodyPr>
          <a:lstStyle/>
          <a:p>
            <a:pPr marL="457200" indent="-457200">
              <a:buFont typeface="+mj-lt"/>
              <a:buAutoNum type="arabicPeriod"/>
            </a:pPr>
            <a:r>
              <a:rPr lang="en-GB" dirty="0"/>
              <a:t>A new structure and style – to provide greater clarity to individuals and staff </a:t>
            </a:r>
            <a:r>
              <a:rPr lang="en-GB" sz="2000" dirty="0">
                <a:solidFill>
                  <a:srgbClr val="00B050"/>
                </a:solidFill>
              </a:rPr>
              <a:t>[</a:t>
            </a:r>
            <a:r>
              <a:rPr lang="en-GB" sz="2000" i="1" dirty="0">
                <a:solidFill>
                  <a:srgbClr val="00B050"/>
                </a:solidFill>
              </a:rPr>
              <a:t>next slide</a:t>
            </a:r>
            <a:r>
              <a:rPr lang="en-GB" sz="2000" dirty="0">
                <a:solidFill>
                  <a:srgbClr val="00B050"/>
                </a:solidFill>
              </a:rPr>
              <a:t>]</a:t>
            </a:r>
            <a:endParaRPr lang="en-GB" dirty="0">
              <a:solidFill>
                <a:srgbClr val="00B050"/>
              </a:solidFill>
            </a:endParaRPr>
          </a:p>
          <a:p>
            <a:pPr marL="457200" indent="-457200">
              <a:buFont typeface="+mj-lt"/>
              <a:buAutoNum type="arabicPeriod"/>
            </a:pPr>
            <a:r>
              <a:rPr lang="en-GB" dirty="0"/>
              <a:t>Changes to reflect introduction of Care Act 2014, and other legislative/policy developments since 2012 </a:t>
            </a:r>
            <a:r>
              <a:rPr lang="en-GB" sz="2000" dirty="0">
                <a:solidFill>
                  <a:srgbClr val="00B050"/>
                </a:solidFill>
              </a:rPr>
              <a:t>[</a:t>
            </a:r>
            <a:r>
              <a:rPr lang="en-GB" sz="2000" i="1" dirty="0">
                <a:solidFill>
                  <a:srgbClr val="00B050"/>
                </a:solidFill>
              </a:rPr>
              <a:t>slide 6</a:t>
            </a:r>
            <a:r>
              <a:rPr lang="en-GB" sz="2000" dirty="0">
                <a:solidFill>
                  <a:srgbClr val="00B050"/>
                </a:solidFill>
              </a:rPr>
              <a:t>]</a:t>
            </a:r>
            <a:endParaRPr lang="en-GB" dirty="0"/>
          </a:p>
          <a:p>
            <a:pPr marL="457200" indent="-457200">
              <a:buFont typeface="+mj-lt"/>
              <a:buAutoNum type="arabicPeriod"/>
            </a:pPr>
            <a:r>
              <a:rPr lang="en-GB" dirty="0"/>
              <a:t>Additional clarity to a number of policy areas </a:t>
            </a:r>
            <a:r>
              <a:rPr lang="en-GB" sz="2000" dirty="0">
                <a:solidFill>
                  <a:srgbClr val="00B050"/>
                </a:solidFill>
              </a:rPr>
              <a:t>[</a:t>
            </a:r>
            <a:r>
              <a:rPr lang="en-GB" sz="2000" i="1" dirty="0">
                <a:solidFill>
                  <a:srgbClr val="00B050"/>
                </a:solidFill>
              </a:rPr>
              <a:t>slide 7</a:t>
            </a:r>
            <a:r>
              <a:rPr lang="en-GB" sz="2000" dirty="0">
                <a:solidFill>
                  <a:srgbClr val="00B050"/>
                </a:solidFill>
              </a:rPr>
              <a:t>]</a:t>
            </a:r>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4</a:t>
            </a:fld>
            <a:endParaRPr lang="en-US" dirty="0"/>
          </a:p>
        </p:txBody>
      </p:sp>
      <p:sp>
        <p:nvSpPr>
          <p:cNvPr id="4" name="Title 3"/>
          <p:cNvSpPr>
            <a:spLocks noGrp="1"/>
          </p:cNvSpPr>
          <p:nvPr>
            <p:ph type="title"/>
          </p:nvPr>
        </p:nvSpPr>
        <p:spPr>
          <a:xfrm>
            <a:off x="457201" y="1916560"/>
            <a:ext cx="8229600" cy="667725"/>
          </a:xfrm>
        </p:spPr>
        <p:txBody>
          <a:bodyPr>
            <a:normAutofit fontScale="90000"/>
          </a:bodyPr>
          <a:lstStyle/>
          <a:p>
            <a:r>
              <a:rPr lang="en-GB" dirty="0"/>
              <a:t>What are the key changes in the revised National Framework for NHS Continuing Healthcare and NHS-funded Nursing Care?</a:t>
            </a:r>
          </a:p>
        </p:txBody>
      </p:sp>
    </p:spTree>
    <p:extLst>
      <p:ext uri="{BB962C8B-B14F-4D97-AF65-F5344CB8AC3E}">
        <p14:creationId xmlns:p14="http://schemas.microsoft.com/office/powerpoint/2010/main" val="252610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2604" y="1860351"/>
            <a:ext cx="8308430" cy="4322574"/>
          </a:xfrm>
        </p:spPr>
        <p:txBody>
          <a:bodyPr>
            <a:normAutofit/>
          </a:bodyPr>
          <a:lstStyle/>
          <a:p>
            <a:r>
              <a:rPr lang="en-GB" dirty="0"/>
              <a:t>The overall layout has been amended to provide greater clarity to individuals and staff.</a:t>
            </a:r>
          </a:p>
          <a:p>
            <a:r>
              <a:rPr lang="en-GB" dirty="0"/>
              <a:t>The revision has taken the ‘flow’ of the process into account so that the contents are in clearer sections</a:t>
            </a:r>
          </a:p>
          <a:p>
            <a:r>
              <a:rPr lang="en-GB" dirty="0"/>
              <a:t>Key policy parts of previous Practice Guidance moved into main Framework</a:t>
            </a:r>
          </a:p>
          <a:p>
            <a:r>
              <a:rPr lang="en-GB" dirty="0"/>
              <a:t>Structure of Practice Guidance revised to fit with structure of Framework as have the annexes, and associated tools (Checklist, Decision Support Tool (DST) and Fast Track Pathway Tool)</a:t>
            </a:r>
          </a:p>
        </p:txBody>
      </p:sp>
      <p:sp>
        <p:nvSpPr>
          <p:cNvPr id="3" name="Slide Number Placeholder 2"/>
          <p:cNvSpPr>
            <a:spLocks noGrp="1"/>
          </p:cNvSpPr>
          <p:nvPr>
            <p:ph type="sldNum" sz="quarter" idx="10"/>
          </p:nvPr>
        </p:nvSpPr>
        <p:spPr/>
        <p:txBody>
          <a:bodyPr/>
          <a:lstStyle/>
          <a:p>
            <a:fld id="{D66C4C68-9C76-5449-BBA0-107A51179E14}" type="slidenum">
              <a:rPr lang="en-US" smtClean="0"/>
              <a:pPr/>
              <a:t>5</a:t>
            </a:fld>
            <a:endParaRPr lang="en-US" dirty="0"/>
          </a:p>
        </p:txBody>
      </p:sp>
      <p:sp>
        <p:nvSpPr>
          <p:cNvPr id="4" name="Title 3"/>
          <p:cNvSpPr>
            <a:spLocks noGrp="1"/>
          </p:cNvSpPr>
          <p:nvPr>
            <p:ph type="title"/>
          </p:nvPr>
        </p:nvSpPr>
        <p:spPr>
          <a:xfrm>
            <a:off x="378371" y="1175594"/>
            <a:ext cx="7356815" cy="667725"/>
          </a:xfrm>
        </p:spPr>
        <p:txBody>
          <a:bodyPr>
            <a:normAutofit/>
          </a:bodyPr>
          <a:lstStyle/>
          <a:p>
            <a:r>
              <a:rPr lang="en-GB" sz="3200" dirty="0"/>
              <a:t>New Structure and Style</a:t>
            </a:r>
          </a:p>
        </p:txBody>
      </p:sp>
    </p:spTree>
    <p:extLst>
      <p:ext uri="{BB962C8B-B14F-4D97-AF65-F5344CB8AC3E}">
        <p14:creationId xmlns:p14="http://schemas.microsoft.com/office/powerpoint/2010/main" val="3830165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813034"/>
            <a:ext cx="8229599" cy="4543316"/>
          </a:xfrm>
        </p:spPr>
        <p:txBody>
          <a:bodyPr>
            <a:normAutofit fontScale="92500" lnSpcReduction="20000"/>
          </a:bodyPr>
          <a:lstStyle/>
          <a:p>
            <a:pPr marL="0" indent="0">
              <a:buNone/>
            </a:pPr>
            <a:r>
              <a:rPr lang="en-GB" dirty="0"/>
              <a:t>The National Framework has been revised in 2018 to reflect legislative changes since the publication of the 2012 version, primarily to reflect the implementation of the Care Act 2014, e.g. In relation to:</a:t>
            </a:r>
          </a:p>
          <a:p>
            <a:pPr lvl="1" indent="-342900">
              <a:buFont typeface="Courier New" panose="02070309020205020404" pitchFamily="49" charset="0"/>
              <a:buChar char="o"/>
            </a:pPr>
            <a:r>
              <a:rPr lang="en-GB" dirty="0"/>
              <a:t>the limits of LA responsibility (43)</a:t>
            </a:r>
          </a:p>
          <a:p>
            <a:pPr lvl="1" indent="-342900">
              <a:buFont typeface="Courier New" panose="02070309020205020404" pitchFamily="49" charset="0"/>
              <a:buChar char="o"/>
            </a:pPr>
            <a:r>
              <a:rPr lang="en-GB" dirty="0"/>
              <a:t>what counts as a ‘social care need’ (51-2)</a:t>
            </a:r>
          </a:p>
          <a:p>
            <a:pPr lvl="1" indent="-342900">
              <a:buFont typeface="Courier New" panose="02070309020205020404" pitchFamily="49" charset="0"/>
              <a:buChar char="o"/>
            </a:pPr>
            <a:r>
              <a:rPr lang="en-GB" dirty="0"/>
              <a:t>the duties of local authorities and NHS bodies (21-30) </a:t>
            </a:r>
            <a:r>
              <a:rPr lang="en-GB" sz="2100" i="1" dirty="0">
                <a:solidFill>
                  <a:srgbClr val="00B050"/>
                </a:solidFill>
              </a:rPr>
              <a:t>[slides 14,15 &amp; 16]</a:t>
            </a:r>
            <a:endParaRPr lang="en-GB" dirty="0"/>
          </a:p>
          <a:p>
            <a:pPr lvl="1" indent="-342900">
              <a:buFont typeface="Courier New" panose="02070309020205020404" pitchFamily="49" charset="0"/>
              <a:buChar char="o"/>
            </a:pPr>
            <a:r>
              <a:rPr lang="en-GB" dirty="0"/>
              <a:t>Interactions e.g. care and support assessments</a:t>
            </a:r>
            <a:endParaRPr lang="en-GB" sz="2000" i="1" dirty="0">
              <a:solidFill>
                <a:srgbClr val="00B050"/>
              </a:solidFill>
            </a:endParaRPr>
          </a:p>
          <a:p>
            <a:pPr>
              <a:buFont typeface="Arial" panose="020B0604020202020204" pitchFamily="34" charset="0"/>
              <a:buChar char="•"/>
            </a:pPr>
            <a:r>
              <a:rPr lang="en-GB" dirty="0"/>
              <a:t>The consent section has been updated to align with the GDPR whilst retaining the requirement for explicit consent.</a:t>
            </a:r>
          </a:p>
          <a:p>
            <a:pPr>
              <a:buFont typeface="Arial" panose="020B0604020202020204" pitchFamily="34" charset="0"/>
              <a:buChar char="•"/>
            </a:pPr>
            <a:r>
              <a:rPr lang="en-GB" dirty="0"/>
              <a:t>Clarifying the definition of Registered Nursing input</a:t>
            </a:r>
          </a:p>
          <a:p>
            <a:pPr>
              <a:buFont typeface="Arial" panose="020B0604020202020204" pitchFamily="34" charset="0"/>
              <a:buChar char="•"/>
            </a:pPr>
            <a:r>
              <a:rPr lang="en-GB" dirty="0"/>
              <a:t>The language has been strengthened around the interaction with Section 117</a:t>
            </a:r>
            <a:endParaRPr lang="en-GB" i="1" dirty="0">
              <a:solidFill>
                <a:srgbClr val="00B050"/>
              </a:solidFill>
            </a:endParaRPr>
          </a:p>
        </p:txBody>
      </p:sp>
      <p:sp>
        <p:nvSpPr>
          <p:cNvPr id="3" name="Slide Number Placeholder 2"/>
          <p:cNvSpPr>
            <a:spLocks noGrp="1"/>
          </p:cNvSpPr>
          <p:nvPr>
            <p:ph type="sldNum" sz="quarter" idx="10"/>
          </p:nvPr>
        </p:nvSpPr>
        <p:spPr/>
        <p:txBody>
          <a:bodyPr/>
          <a:lstStyle/>
          <a:p>
            <a:fld id="{D66C4C68-9C76-5449-BBA0-107A51179E14}" type="slidenum">
              <a:rPr lang="en-US" smtClean="0"/>
              <a:pPr/>
              <a:t>6</a:t>
            </a:fld>
            <a:endParaRPr lang="en-US" dirty="0"/>
          </a:p>
        </p:txBody>
      </p:sp>
      <p:sp>
        <p:nvSpPr>
          <p:cNvPr id="4" name="Title 3"/>
          <p:cNvSpPr>
            <a:spLocks noGrp="1"/>
          </p:cNvSpPr>
          <p:nvPr>
            <p:ph type="title"/>
          </p:nvPr>
        </p:nvSpPr>
        <p:spPr>
          <a:xfrm>
            <a:off x="457201" y="1083774"/>
            <a:ext cx="7356815" cy="667725"/>
          </a:xfrm>
        </p:spPr>
        <p:txBody>
          <a:bodyPr>
            <a:normAutofit/>
          </a:bodyPr>
          <a:lstStyle/>
          <a:p>
            <a:r>
              <a:rPr lang="en-GB" sz="3200" dirty="0"/>
              <a:t>Legislative Changes</a:t>
            </a:r>
          </a:p>
        </p:txBody>
      </p:sp>
    </p:spTree>
    <p:extLst>
      <p:ext uri="{BB962C8B-B14F-4D97-AF65-F5344CB8AC3E}">
        <p14:creationId xmlns:p14="http://schemas.microsoft.com/office/powerpoint/2010/main" val="40570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519795"/>
            <a:ext cx="8229600" cy="4653675"/>
          </a:xfrm>
        </p:spPr>
        <p:txBody>
          <a:bodyPr>
            <a:noAutofit/>
          </a:bodyPr>
          <a:lstStyle/>
          <a:p>
            <a:pPr>
              <a:lnSpc>
                <a:spcPct val="80000"/>
              </a:lnSpc>
            </a:pPr>
            <a:endParaRPr lang="en-GB" sz="1600" dirty="0"/>
          </a:p>
          <a:p>
            <a:pPr marL="0" indent="0">
              <a:lnSpc>
                <a:spcPct val="80000"/>
              </a:lnSpc>
              <a:buNone/>
            </a:pPr>
            <a:r>
              <a:rPr lang="en-GB" sz="1600" b="1" dirty="0"/>
              <a:t>Areas we have revised in the 2018 National Framework </a:t>
            </a:r>
            <a:endParaRPr lang="en-GB" sz="1600" dirty="0"/>
          </a:p>
          <a:p>
            <a:pPr>
              <a:lnSpc>
                <a:spcPct val="80000"/>
              </a:lnSpc>
            </a:pPr>
            <a:r>
              <a:rPr lang="en-GB" sz="1600" dirty="0"/>
              <a:t>When and where to assess eligibility for NHS CHC </a:t>
            </a:r>
            <a:r>
              <a:rPr lang="en-GB" sz="1600" i="1" dirty="0">
                <a:solidFill>
                  <a:srgbClr val="00B050"/>
                </a:solidFill>
              </a:rPr>
              <a:t>[next slide]</a:t>
            </a:r>
            <a:endParaRPr lang="en-GB" sz="1600" dirty="0"/>
          </a:p>
          <a:p>
            <a:pPr lvl="0">
              <a:lnSpc>
                <a:spcPct val="80000"/>
              </a:lnSpc>
              <a:buClr>
                <a:srgbClr val="005EB8"/>
              </a:buClr>
            </a:pPr>
            <a:r>
              <a:rPr lang="en-GB" sz="1600" dirty="0"/>
              <a:t>When not to screen/checklist </a:t>
            </a:r>
            <a:r>
              <a:rPr lang="en-GB" sz="1600" i="1" dirty="0">
                <a:solidFill>
                  <a:srgbClr val="00B050"/>
                </a:solidFill>
              </a:rPr>
              <a:t>[slide 10 and 11]</a:t>
            </a:r>
            <a:endParaRPr lang="en-GB" sz="1600" dirty="0">
              <a:solidFill>
                <a:srgbClr val="000000"/>
              </a:solidFill>
            </a:endParaRPr>
          </a:p>
          <a:p>
            <a:pPr lvl="0">
              <a:lnSpc>
                <a:spcPct val="80000"/>
              </a:lnSpc>
              <a:buClr>
                <a:srgbClr val="005EB8"/>
              </a:buClr>
            </a:pPr>
            <a:r>
              <a:rPr lang="en-GB" sz="1600" dirty="0"/>
              <a:t>Provision of dedicated sections for: </a:t>
            </a:r>
            <a:r>
              <a:rPr lang="en-GB" sz="1600" i="1" dirty="0">
                <a:solidFill>
                  <a:srgbClr val="00B050"/>
                </a:solidFill>
              </a:rPr>
              <a:t>[slide 12]</a:t>
            </a:r>
            <a:endParaRPr lang="en-GB" sz="1600" dirty="0"/>
          </a:p>
          <a:p>
            <a:pPr lvl="1">
              <a:lnSpc>
                <a:spcPct val="80000"/>
              </a:lnSpc>
              <a:buFont typeface="Courier New" panose="02070309020205020404" pitchFamily="49" charset="0"/>
              <a:buChar char="o"/>
            </a:pPr>
            <a:r>
              <a:rPr lang="en-GB" sz="1600" dirty="0"/>
              <a:t>Primary Health Need</a:t>
            </a:r>
          </a:p>
          <a:p>
            <a:pPr lvl="1">
              <a:lnSpc>
                <a:spcPct val="80000"/>
              </a:lnSpc>
              <a:buFont typeface="Courier New" panose="02070309020205020404" pitchFamily="49" charset="0"/>
              <a:buChar char="o"/>
            </a:pPr>
            <a:r>
              <a:rPr lang="en-GB" sz="1600" dirty="0"/>
              <a:t>Roles of CCGs, NHS England and Local Authorities</a:t>
            </a:r>
          </a:p>
          <a:p>
            <a:pPr lvl="1">
              <a:lnSpc>
                <a:spcPct val="80000"/>
              </a:lnSpc>
              <a:buFont typeface="Courier New" panose="02070309020205020404" pitchFamily="49" charset="0"/>
              <a:buChar char="o"/>
            </a:pPr>
            <a:r>
              <a:rPr lang="en-GB" sz="1600" dirty="0"/>
              <a:t>NHS-funded Nursing Care (NHS FNC) </a:t>
            </a:r>
          </a:p>
          <a:p>
            <a:pPr lvl="1">
              <a:lnSpc>
                <a:spcPct val="80000"/>
              </a:lnSpc>
              <a:buFont typeface="Courier New" panose="02070309020205020404" pitchFamily="49" charset="0"/>
              <a:buChar char="o"/>
            </a:pPr>
            <a:r>
              <a:rPr lang="en-GB" sz="1600" dirty="0"/>
              <a:t>Inter-agency disputes</a:t>
            </a:r>
          </a:p>
          <a:p>
            <a:pPr lvl="1">
              <a:lnSpc>
                <a:spcPct val="80000"/>
              </a:lnSpc>
              <a:buFont typeface="Courier New" panose="02070309020205020404" pitchFamily="49" charset="0"/>
              <a:buChar char="o"/>
            </a:pPr>
            <a:r>
              <a:rPr lang="en-GB" sz="1600" dirty="0"/>
              <a:t>Well-managed Needs</a:t>
            </a:r>
          </a:p>
          <a:p>
            <a:pPr lvl="1">
              <a:lnSpc>
                <a:spcPct val="80000"/>
              </a:lnSpc>
              <a:buFont typeface="Courier New" panose="02070309020205020404" pitchFamily="49" charset="0"/>
              <a:buChar char="o"/>
            </a:pPr>
            <a:r>
              <a:rPr lang="en-GB" sz="1600" dirty="0"/>
              <a:t>The Fast Track Pathway</a:t>
            </a:r>
          </a:p>
          <a:p>
            <a:pPr lvl="0">
              <a:lnSpc>
                <a:spcPct val="80000"/>
              </a:lnSpc>
              <a:buClr>
                <a:srgbClr val="005EB8"/>
              </a:buClr>
            </a:pPr>
            <a:r>
              <a:rPr lang="en-GB" sz="1600" dirty="0"/>
              <a:t>Purpose of 3 and 12 month reviews </a:t>
            </a:r>
            <a:r>
              <a:rPr lang="en-GB" sz="1600" i="1" dirty="0">
                <a:solidFill>
                  <a:srgbClr val="00B050"/>
                </a:solidFill>
              </a:rPr>
              <a:t>[slide 17]</a:t>
            </a:r>
            <a:endParaRPr lang="en-GB" sz="1600" dirty="0">
              <a:solidFill>
                <a:srgbClr val="000000"/>
              </a:solidFill>
            </a:endParaRPr>
          </a:p>
          <a:p>
            <a:pPr lvl="0">
              <a:lnSpc>
                <a:spcPct val="80000"/>
              </a:lnSpc>
              <a:buClr>
                <a:srgbClr val="005EB8"/>
              </a:buClr>
            </a:pPr>
            <a:r>
              <a:rPr lang="en-GB" sz="1600" dirty="0"/>
              <a:t>Principles for Local Resolution </a:t>
            </a:r>
            <a:r>
              <a:rPr lang="en-GB" sz="1600" i="1" dirty="0">
                <a:solidFill>
                  <a:srgbClr val="00B050"/>
                </a:solidFill>
              </a:rPr>
              <a:t>[slide 18]</a:t>
            </a:r>
            <a:endParaRPr lang="en-GB" sz="1600" dirty="0">
              <a:solidFill>
                <a:srgbClr val="000000"/>
              </a:solidFill>
            </a:endParaRPr>
          </a:p>
          <a:p>
            <a:pPr marL="0" indent="0">
              <a:lnSpc>
                <a:spcPct val="80000"/>
              </a:lnSpc>
              <a:buNone/>
            </a:pPr>
            <a:r>
              <a:rPr lang="en-GB" sz="1600" b="1" dirty="0"/>
              <a:t>Issues being taken forward outside of the 2018 National Framework </a:t>
            </a:r>
            <a:endParaRPr lang="en-GB" sz="1600" dirty="0"/>
          </a:p>
          <a:p>
            <a:pPr>
              <a:lnSpc>
                <a:spcPct val="80000"/>
              </a:lnSpc>
            </a:pPr>
            <a:r>
              <a:rPr lang="en-GB" sz="1600" dirty="0"/>
              <a:t>-Workforce and training </a:t>
            </a:r>
          </a:p>
          <a:p>
            <a:pPr>
              <a:lnSpc>
                <a:spcPct val="80000"/>
              </a:lnSpc>
            </a:pPr>
            <a:r>
              <a:rPr lang="en-GB" sz="1600" dirty="0"/>
              <a:t>-Timelines for local resolution and independent review (being re-considered) </a:t>
            </a:r>
          </a:p>
          <a:p>
            <a:pPr marL="0" indent="0">
              <a:lnSpc>
                <a:spcPct val="80000"/>
              </a:lnSpc>
              <a:buNone/>
            </a:pPr>
            <a:r>
              <a:rPr lang="en-GB" sz="1600" b="1" dirty="0"/>
              <a:t>Issues not taken forward for the 2018 National Framework</a:t>
            </a:r>
            <a:endParaRPr lang="en-GB" sz="1600" dirty="0"/>
          </a:p>
          <a:p>
            <a:pPr>
              <a:lnSpc>
                <a:spcPct val="80000"/>
              </a:lnSpc>
            </a:pPr>
            <a:r>
              <a:rPr lang="en-GB" sz="1600" dirty="0"/>
              <a:t>-Top-ups </a:t>
            </a:r>
          </a:p>
          <a:p>
            <a:pPr>
              <a:lnSpc>
                <a:spcPct val="80000"/>
              </a:lnSpc>
            </a:pPr>
            <a:r>
              <a:rPr lang="en-GB" sz="1600" dirty="0"/>
              <a:t>-Rolling cut off for Previously unassessed periods of care. </a:t>
            </a:r>
          </a:p>
        </p:txBody>
      </p:sp>
      <p:sp>
        <p:nvSpPr>
          <p:cNvPr id="3" name="Slide Number Placeholder 2"/>
          <p:cNvSpPr>
            <a:spLocks noGrp="1"/>
          </p:cNvSpPr>
          <p:nvPr>
            <p:ph type="sldNum" sz="quarter" idx="10"/>
          </p:nvPr>
        </p:nvSpPr>
        <p:spPr/>
        <p:txBody>
          <a:bodyPr/>
          <a:lstStyle/>
          <a:p>
            <a:fld id="{D66C4C68-9C76-5449-BBA0-107A51179E14}" type="slidenum">
              <a:rPr lang="en-US" smtClean="0"/>
              <a:pPr/>
              <a:t>7</a:t>
            </a:fld>
            <a:endParaRPr lang="en-US" dirty="0"/>
          </a:p>
        </p:txBody>
      </p:sp>
      <p:sp>
        <p:nvSpPr>
          <p:cNvPr id="4" name="Title 3"/>
          <p:cNvSpPr>
            <a:spLocks noGrp="1"/>
          </p:cNvSpPr>
          <p:nvPr>
            <p:ph type="title"/>
          </p:nvPr>
        </p:nvSpPr>
        <p:spPr>
          <a:xfrm>
            <a:off x="457201" y="1083774"/>
            <a:ext cx="7356815" cy="667725"/>
          </a:xfrm>
        </p:spPr>
        <p:txBody>
          <a:bodyPr>
            <a:normAutofit/>
          </a:bodyPr>
          <a:lstStyle/>
          <a:p>
            <a:r>
              <a:rPr lang="en-GB" sz="3200" dirty="0"/>
              <a:t>Key areas of Policy Clarification</a:t>
            </a:r>
          </a:p>
        </p:txBody>
      </p:sp>
    </p:spTree>
    <p:extLst>
      <p:ext uri="{BB962C8B-B14F-4D97-AF65-F5344CB8AC3E}">
        <p14:creationId xmlns:p14="http://schemas.microsoft.com/office/powerpoint/2010/main" val="2917994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717" y="2250379"/>
            <a:ext cx="8655269" cy="4004117"/>
          </a:xfrm>
        </p:spPr>
        <p:txBody>
          <a:bodyPr>
            <a:normAutofit/>
          </a:bodyPr>
          <a:lstStyle/>
          <a:p>
            <a:r>
              <a:rPr lang="en-GB" sz="2000" dirty="0"/>
              <a:t>Strong message – assess CHC at right time and in right place. (consistent with QP measure, less than 15% of all full CHC assessments in acute setting)</a:t>
            </a:r>
          </a:p>
          <a:p>
            <a:r>
              <a:rPr lang="en-GB" sz="2000" dirty="0"/>
              <a:t>Additional guidance relating to the interaction between CHC and hospital discharge (109-115)</a:t>
            </a:r>
          </a:p>
          <a:p>
            <a:r>
              <a:rPr lang="en-GB" sz="2000" dirty="0"/>
              <a:t>CCGs and partner organisations should have the right processes/pathways in place for individuals who may have a need for CHC – need to develop local protocols to support this (110)</a:t>
            </a:r>
          </a:p>
          <a:p>
            <a:r>
              <a:rPr lang="en-GB" sz="2000" dirty="0"/>
              <a:t>Some examples of processes and pathways given – these are to support more accurate assessment of need and reduce unnecessary stays in hospital. </a:t>
            </a:r>
            <a:r>
              <a:rPr lang="en-GB" sz="1800" i="1" dirty="0">
                <a:solidFill>
                  <a:srgbClr val="00B050"/>
                </a:solidFill>
              </a:rPr>
              <a:t>[next slide]</a:t>
            </a:r>
            <a:endParaRPr lang="en-GB" sz="2000"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8</a:t>
            </a:fld>
            <a:endParaRPr lang="en-US" dirty="0"/>
          </a:p>
        </p:txBody>
      </p:sp>
      <p:sp>
        <p:nvSpPr>
          <p:cNvPr id="4" name="Title 3"/>
          <p:cNvSpPr>
            <a:spLocks noGrp="1"/>
          </p:cNvSpPr>
          <p:nvPr>
            <p:ph type="title"/>
          </p:nvPr>
        </p:nvSpPr>
        <p:spPr>
          <a:xfrm>
            <a:off x="457201" y="1185884"/>
            <a:ext cx="8229599" cy="930383"/>
          </a:xfrm>
        </p:spPr>
        <p:txBody>
          <a:bodyPr>
            <a:normAutofit fontScale="90000"/>
          </a:bodyPr>
          <a:lstStyle/>
          <a:p>
            <a:r>
              <a:rPr lang="en-GB" dirty="0"/>
              <a:t>When and where to assess eligibility for NHS CHC</a:t>
            </a:r>
          </a:p>
        </p:txBody>
      </p:sp>
    </p:spTree>
    <p:extLst>
      <p:ext uri="{BB962C8B-B14F-4D97-AF65-F5344CB8AC3E}">
        <p14:creationId xmlns:p14="http://schemas.microsoft.com/office/powerpoint/2010/main" val="1191985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056" y="991152"/>
            <a:ext cx="8712968" cy="1043780"/>
          </a:xfrm>
        </p:spPr>
        <p:txBody>
          <a:bodyPr>
            <a:normAutofit fontScale="90000"/>
          </a:bodyPr>
          <a:lstStyle/>
          <a:p>
            <a:r>
              <a:rPr lang="en-GB" dirty="0"/>
              <a:t>Examples of hospital discharge pathways</a:t>
            </a:r>
          </a:p>
        </p:txBody>
      </p:sp>
      <p:sp>
        <p:nvSpPr>
          <p:cNvPr id="3" name="Content Placeholder 2"/>
          <p:cNvSpPr>
            <a:spLocks noGrp="1"/>
          </p:cNvSpPr>
          <p:nvPr>
            <p:ph idx="1"/>
          </p:nvPr>
        </p:nvSpPr>
        <p:spPr>
          <a:xfrm>
            <a:off x="251520" y="1959047"/>
            <a:ext cx="8712968" cy="3649274"/>
          </a:xfrm>
        </p:spPr>
        <p:txBody>
          <a:bodyPr>
            <a:normAutofit/>
          </a:bodyPr>
          <a:lstStyle/>
          <a:p>
            <a:pPr marL="514350" indent="-514350">
              <a:buFont typeface="+mj-lt"/>
              <a:buAutoNum type="alphaLcParenR"/>
            </a:pPr>
            <a:r>
              <a:rPr lang="en-GB" sz="2200" dirty="0"/>
              <a:t>Interim NHS-funded services on discharge before </a:t>
            </a:r>
            <a:r>
              <a:rPr lang="en-GB" sz="2200" dirty="0" err="1"/>
              <a:t>Checklisting</a:t>
            </a:r>
            <a:endParaRPr lang="en-GB" sz="2200" dirty="0"/>
          </a:p>
          <a:p>
            <a:pPr marL="514350" indent="-514350">
              <a:buFont typeface="+mj-lt"/>
              <a:buAutoNum type="alphaLcParenR"/>
            </a:pPr>
            <a:r>
              <a:rPr lang="en-GB" sz="2200" dirty="0"/>
              <a:t>-</a:t>
            </a:r>
            <a:r>
              <a:rPr lang="en-GB" sz="2200" dirty="0" err="1"/>
              <a:t>ve</a:t>
            </a:r>
            <a:r>
              <a:rPr lang="en-GB" sz="2200" dirty="0"/>
              <a:t> Checklist in hospital – refer to LA if needed</a:t>
            </a:r>
          </a:p>
          <a:p>
            <a:pPr marL="514350" indent="-514350">
              <a:buFont typeface="+mj-lt"/>
              <a:buAutoNum type="alphaLcParenR"/>
            </a:pPr>
            <a:r>
              <a:rPr lang="en-GB" sz="2200" dirty="0"/>
              <a:t>+</a:t>
            </a:r>
            <a:r>
              <a:rPr lang="en-GB" sz="2200" dirty="0" err="1"/>
              <a:t>ve</a:t>
            </a:r>
            <a:r>
              <a:rPr lang="en-GB" sz="2200" dirty="0"/>
              <a:t> Checklist in hospital – NHS funded services after discharge until full CHC assessment done (or no longer necessary)</a:t>
            </a:r>
          </a:p>
          <a:p>
            <a:pPr marL="514350" indent="-514350">
              <a:buFont typeface="+mj-lt"/>
              <a:buAutoNum type="alphaLcParenR"/>
            </a:pPr>
            <a:r>
              <a:rPr lang="en-GB" sz="2200" dirty="0"/>
              <a:t>+</a:t>
            </a:r>
            <a:r>
              <a:rPr lang="en-GB" sz="2200" dirty="0" err="1"/>
              <a:t>ve</a:t>
            </a:r>
            <a:r>
              <a:rPr lang="en-GB" sz="2200" dirty="0"/>
              <a:t> Checklist followed (exceptionally) by full CHC assessment in acute setting (&lt;15%)</a:t>
            </a:r>
          </a:p>
          <a:p>
            <a:pPr marL="514350" indent="-514350">
              <a:buFont typeface="+mj-lt"/>
              <a:buAutoNum type="alphaLcParenR"/>
            </a:pPr>
            <a:r>
              <a:rPr lang="en-GB" sz="2200" dirty="0"/>
              <a:t>Agreement by all parties that individual can safely return to existing unchanged package/placement and Checklist is undertaken within 6 weeks if needed</a:t>
            </a:r>
          </a:p>
        </p:txBody>
      </p:sp>
    </p:spTree>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5EB8"/>
      </a:dk2>
      <a:lt2>
        <a:srgbClr val="7C2855"/>
      </a:lt2>
      <a:accent1>
        <a:srgbClr val="003087"/>
      </a:accent1>
      <a:accent2>
        <a:srgbClr val="0072CE"/>
      </a:accent2>
      <a:accent3>
        <a:srgbClr val="00A9CE"/>
      </a:accent3>
      <a:accent4>
        <a:srgbClr val="41B6E6"/>
      </a:accent4>
      <a:accent5>
        <a:srgbClr val="425563"/>
      </a:accent5>
      <a:accent6>
        <a:srgbClr val="768692"/>
      </a:accent6>
      <a:hlink>
        <a:srgbClr val="7C2855"/>
      </a:hlink>
      <a:folHlink>
        <a:srgbClr val="7C285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viewDate xmlns="51367701-27c8-403e-a234-85855c5cd73e" xsi:nil="true"/>
    <SubjectArea xmlns="51367701-27c8-403e-a234-85855c5cd73e"/>
    <sub_x0020_topic xmlns="ddfc0607-48e1-4f98-8c6f-3287da82a77f">Powerpoint Template-normal</sub_x0020_topic>
    <Topic xmlns="ddfc0607-48e1-4f98-8c6f-3287da82a77f">PowerPoint Templates</Topic>
    <FOIClass xmlns="51367701-27c8-403e-a234-85855c5cd73e"/>
    <Classification xmlns="51367701-27c8-403e-a234-85855c5cd73e" xsi:nil="true"/>
    <Directorate xmlns="51367701-27c8-403e-a234-85855c5cd73e" xsi:nil="true"/>
    <Dept xmlns="51367701-27c8-403e-a234-85855c5cd73e" xsi:nil="true"/>
    <NHSOutcomesFrameworkDomain xmlns="51367701-27c8-403e-a234-85855c5cd73e"/>
    <DocumentCategory xmlns="51367701-27c8-403e-a234-85855c5cd73e" xsi:nil="true"/>
    <TaxCatchAll xmlns="cccaf3ac-2de9-44d4-aa31-54302fceb5f7">
      <Value>2164</Value>
    </TaxCatchAll>
    <SecurityClassification xmlns="51367701-27c8-403e-a234-85855c5cd73e" xsi:nil="true"/>
    <Readership_x002f_Audience xmlns="51367701-27c8-403e-a234-85855c5cd73e">All Staff</Readership_x002f_Audience>
    <TaxKeywordTaxHTField xmlns="51367701-27c8-403e-a234-85855c5cd73e">
      <Terms xmlns="http://schemas.microsoft.com/office/infopath/2007/PartnerControls">
        <TermInfo xmlns="http://schemas.microsoft.com/office/infopath/2007/PartnerControls">
          <TermName xmlns="http://schemas.microsoft.com/office/infopath/2007/PartnerControls">powerpoint template</TermName>
          <TermId xmlns="http://schemas.microsoft.com/office/infopath/2007/PartnerControls">7856e9ed-4ffd-42b3-a2c4-c807c79d267a</TermId>
        </TermInfo>
      </Terms>
    </TaxKeywordTaxHTField>
    <DocumentStatus xmlns="51367701-27c8-403e-a234-85855c5cd73e">Final</DocumentStatus>
    <DocumentVersion xmlns="51367701-27c8-403e-a234-85855c5cd73e">0.1</DocumentVersion>
    <DocumentAuthor xmlns="51367701-27c8-403e-a234-85855c5cd73e">
      <UserInfo>
        <DisplayName>Sally McMillan</DisplayName>
        <AccountId>9242</AccountId>
        <AccountType/>
      </UserInfo>
    </DocumentAuthor>
    <_dlc_DocId xmlns="cccaf3ac-2de9-44d4-aa31-54302fceb5f7">K57F673QWXRZ-1160-169</_dlc_DocId>
    <_dlc_DocIdUrl xmlns="cccaf3ac-2de9-44d4-aa31-54302fceb5f7">
      <Url>https://nhsengland.sharepoint.com/TeamCentre/VisionandValues/_layouts/15/DocIdRedir.aspx?ID=K57F673QWXRZ-1160-169</Url>
      <Description>K57F673QWXRZ-1160-169</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Standard Document" ma:contentTypeID="0x0101009D2CD717CE7D2F4286D7A03A531D5A9C0200AE76E6465EBEB5438FF0151AFBA56FA9" ma:contentTypeVersion="37" ma:contentTypeDescription="Content Type for all the documents with a classification attached" ma:contentTypeScope="" ma:versionID="dcd5bdc0a4b8dfc7726636cc9f01d1ea">
  <xsd:schema xmlns:xsd="http://www.w3.org/2001/XMLSchema" xmlns:xs="http://www.w3.org/2001/XMLSchema" xmlns:p="http://schemas.microsoft.com/office/2006/metadata/properties" xmlns:ns2="51367701-27c8-403e-a234-85855c5cd73e" xmlns:ns4="cccaf3ac-2de9-44d4-aa31-54302fceb5f7" xmlns:ns5="ddfc0607-48e1-4f98-8c6f-3287da82a77f" targetNamespace="http://schemas.microsoft.com/office/2006/metadata/properties" ma:root="true" ma:fieldsID="5f788f74e64125605dbc9df3b1117fd6" ns2:_="" ns4:_="" ns5:_="">
    <xsd:import namespace="51367701-27c8-403e-a234-85855c5cd73e"/>
    <xsd:import namespace="cccaf3ac-2de9-44d4-aa31-54302fceb5f7"/>
    <xsd:import namespace="ddfc0607-48e1-4f98-8c6f-3287da82a77f"/>
    <xsd:element name="properties">
      <xsd:complexType>
        <xsd:sequence>
          <xsd:element name="documentManagement">
            <xsd:complexType>
              <xsd:all>
                <xsd:element ref="ns2:DocumentAuthor"/>
                <xsd:element ref="ns2:Classification" minOccurs="0"/>
                <xsd:element ref="ns2:DocumentCategory" minOccurs="0"/>
                <xsd:element ref="ns2:ReviewDate" minOccurs="0"/>
                <xsd:element ref="ns2:DocumentStatus"/>
                <xsd:element ref="ns2:DocumentVersion"/>
                <xsd:element ref="ns2:Directorate" minOccurs="0"/>
                <xsd:element ref="ns2:Dept" minOccurs="0"/>
                <xsd:element ref="ns2:SecurityClassification" minOccurs="0"/>
                <xsd:element ref="ns2:FOIClass" minOccurs="0"/>
                <xsd:element ref="ns2:Readership_x002f_Audience" minOccurs="0"/>
                <xsd:element ref="ns2:SubjectArea" minOccurs="0"/>
                <xsd:element ref="ns2:NHSOutcomesFrameworkDomain" minOccurs="0"/>
                <xsd:element ref="ns2:TaxKeywordTaxHTField" minOccurs="0"/>
                <xsd:element ref="ns4:TaxCatchAll" minOccurs="0"/>
                <xsd:element ref="ns4:TaxCatchAllLabel" minOccurs="0"/>
                <xsd:element ref="ns4:_dlc_DocId" minOccurs="0"/>
                <xsd:element ref="ns4:_dlc_DocIdUrl" minOccurs="0"/>
                <xsd:element ref="ns4:_dlc_DocIdPersistId" minOccurs="0"/>
                <xsd:element ref="ns2:SharedWithUsers" minOccurs="0"/>
                <xsd:element ref="ns2:SharedWithDetails" minOccurs="0"/>
                <xsd:element ref="ns5:Topic"/>
                <xsd:element ref="ns5:sub_x0020_topic"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67701-27c8-403e-a234-85855c5cd73e" elementFormDefault="qualified">
    <xsd:import namespace="http://schemas.microsoft.com/office/2006/documentManagement/types"/>
    <xsd:import namespace="http://schemas.microsoft.com/office/infopath/2007/PartnerControls"/>
    <xsd:element name="DocumentAuthor" ma:index="1" ma:displayName="Document Author" ma:list="UserInfo" ma:SharePointGroup="0" ma:internalName="DocumentAuth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Classification" ma:index="2" nillable="true" ma:displayName="Classification" ma:description="Classification of the document type" ma:format="Dropdown" ma:internalName="Classification">
      <xsd:simpleType>
        <xsd:restriction base="dms:Choice">
          <xsd:enumeration value="Guidance"/>
          <xsd:enumeration value="Statutory guidance"/>
          <xsd:enumeration value="Standard operating procedure"/>
          <xsd:enumeration value="Case study"/>
          <xsd:enumeration value="Report"/>
          <xsd:enumeration value="Template"/>
          <xsd:enumeration value="Form"/>
          <xsd:enumeration value="Audio / podcast"/>
          <xsd:enumeration value="Video / webcaste event"/>
          <xsd:enumeration value="Webinar"/>
          <xsd:enumeration value="Leaflet"/>
          <xsd:enumeration value="Toolkit"/>
          <xsd:enumeration value="Presentation"/>
          <xsd:enumeration value="Board paper"/>
          <xsd:enumeration value="Minutes"/>
          <xsd:enumeration value="Strategy"/>
          <xsd:enumeration value="Letter"/>
          <xsd:enumeration value="FAQs"/>
          <xsd:enumeration value="Lists / directory"/>
          <xsd:enumeration value="Leaflet"/>
          <xsd:enumeration value="Bulletin / newsletter"/>
        </xsd:restriction>
      </xsd:simpleType>
    </xsd:element>
    <xsd:element name="DocumentCategory" ma:index="5" nillable="true" ma:displayName="Document Category" ma:description="Types of documents available in the organisation" ma:format="Dropdown" ma:internalName="DocumentCategory">
      <xsd:simpleType>
        <xsd:restriction base="dms:Choice">
          <xsd:enumeration value="Report"/>
          <xsd:enumeration value="Protocol"/>
          <xsd:enumeration value="Plan"/>
          <xsd:enumeration value="Strategy"/>
          <xsd:enumeration value="Minutes"/>
          <xsd:enumeration value="Contract"/>
          <xsd:enumeration value="Budget"/>
          <xsd:enumeration value="Project"/>
        </xsd:restriction>
      </xsd:simpleType>
    </xsd:element>
    <xsd:element name="ReviewDate" ma:index="6" nillable="true" ma:displayName="Review Date" ma:format="DateOnly" ma:internalName="ReviewDate">
      <xsd:simpleType>
        <xsd:restriction base="dms:DateTime"/>
      </xsd:simpleType>
    </xsd:element>
    <xsd:element name="DocumentStatus" ma:index="7" ma:displayName="Document Status" ma:default="Pre-draft" ma:description="Status of Document e.g. Draft, Reviewed, Scheduled, Published, Final, Expired and Archived" ma:format="Dropdown" ma:internalName="DocumentStatus" ma:readOnly="false">
      <xsd:simpleType>
        <xsd:restriction base="dms:Choice">
          <xsd:enumeration value="Pre-draft"/>
          <xsd:enumeration value="Draft"/>
          <xsd:enumeration value="Reviewed"/>
          <xsd:enumeration value="Scheduled"/>
          <xsd:enumeration value="Published"/>
          <xsd:enumeration value="Final"/>
          <xsd:enumeration value="Expired"/>
          <xsd:enumeration value="Archived"/>
        </xsd:restriction>
      </xsd:simpleType>
    </xsd:element>
    <xsd:element name="DocumentVersion" ma:index="8" ma:displayName="Document Version" ma:default="0.1" ma:description="Version number of the current document" ma:internalName="DocumentVersion" ma:percentage="FALSE">
      <xsd:simpleType>
        <xsd:restriction base="dms:Number"/>
      </xsd:simpleType>
    </xsd:element>
    <xsd:element name="Directorate" ma:index="9" nillable="true" ma:displayName="Directorate" ma:description="List of all NHS England Directorates" ma:format="Dropdown" ma:internalName="Directorate" ma:readOnly="false">
      <xsd:simpleType>
        <xsd:restriction base="dms:Choice">
          <xsd:enumeration value="Policy"/>
          <xsd:enumeration value="Transformation &amp; Corporate Operations"/>
          <xsd:enumeration value="Patients and Information"/>
          <xsd:enumeration value="Operations"/>
          <xsd:enumeration value="Nursing"/>
          <xsd:enumeration value="Medical"/>
          <xsd:enumeration value="Human Resources"/>
          <xsd:enumeration value="Finance"/>
          <xsd:enumeration value="Commissioning Development"/>
          <xsd:enumeration value="CCG Submitted"/>
          <xsd:enumeration value="CSU Submitted"/>
          <xsd:enumeration value="None NHS England"/>
        </xsd:restriction>
      </xsd:simpleType>
    </xsd:element>
    <xsd:element name="Dept" ma:index="10" nillable="true" ma:displayName="Department/Team" ma:description="Select the originating directorate or department" ma:format="Dropdown" ma:internalName="Dept">
      <xsd:simpleType>
        <xsd:restriction base="dms:Choice">
          <xsd:enumeration value="Clinical Governance Support Unit"/>
          <xsd:enumeration value="Marketing &amp; Communications"/>
          <xsd:enumeration value="Education &amp; Training"/>
          <xsd:enumeration value="Estates"/>
          <xsd:enumeration value="Executive"/>
          <xsd:enumeration value="Facilities"/>
          <xsd:enumeration value="Finance"/>
          <xsd:enumeration value="Health &amp; Safety"/>
          <xsd:enumeration value="Health Records"/>
          <xsd:enumeration value="Human Resources"/>
          <xsd:enumeration value="IM&amp;T"/>
          <xsd:enumeration value="Procurement"/>
          <xsd:enumeration value="Security"/>
        </xsd:restriction>
      </xsd:simpleType>
    </xsd:element>
    <xsd:element name="SecurityClassification" ma:index="12" nillable="true" ma:displayName="Security Classification" ma:internalName="SecurityClassification">
      <xsd:simpleType>
        <xsd:restriction base="dms:Text">
          <xsd:maxLength value="255"/>
        </xsd:restriction>
      </xsd:simpleType>
    </xsd:element>
    <xsd:element name="FOIClass" ma:index="13" nillable="true" ma:displayName="FOI Class" ma:description="List of the seven FOI Classes" ma:internalName="FOIClass">
      <xsd:complexType>
        <xsd:complexContent>
          <xsd:extension base="dms:MultiChoice">
            <xsd:sequence>
              <xsd:element name="Value" maxOccurs="unbounded" minOccurs="0" nillable="true">
                <xsd:simpleType>
                  <xsd:restriction base="dms:Choice">
                    <xsd:enumeration value="Who we are and what we do"/>
                    <xsd:enumeration value="What we spend and how we spend it"/>
                    <xsd:enumeration value="What our priorities are and how we are doing"/>
                    <xsd:enumeration value="How we make decisions"/>
                    <xsd:enumeration value="Our policies and procedures"/>
                    <xsd:enumeration value="Lists and registers"/>
                    <xsd:enumeration value="The services we offer"/>
                    <xsd:enumeration value="No"/>
                    <xsd:enumeration value="Yes TBC"/>
                  </xsd:restriction>
                </xsd:simpleType>
              </xsd:element>
            </xsd:sequence>
          </xsd:extension>
        </xsd:complexContent>
      </xsd:complexType>
    </xsd:element>
    <xsd:element name="Readership_x002f_Audience" ma:index="14" nillable="true" ma:displayName="Suggested Readership/Audience" ma:default="All Staff" ma:description="Intended audience for the document" ma:format="Dropdown" ma:internalName="Readership_x002F_Audience" ma:readOnly="false">
      <xsd:simpleType>
        <xsd:restriction base="dms:Choice">
          <xsd:enumeration value="All Staff"/>
          <xsd:enumeration value="Consultants and Doctors"/>
          <xsd:enumeration value="Clinical staff"/>
          <xsd:enumeration value="Nursing staff"/>
          <xsd:enumeration value="Support staff"/>
          <xsd:enumeration value="External"/>
          <xsd:enumeration value="CCG Clinical Leaders"/>
          <xsd:enumeration value="CCG Chief Officers"/>
          <xsd:enumeration value="Other CCG members/staff"/>
          <xsd:enumeration value="CSU Managing Directors"/>
          <xsd:enumeration value="Care Trust CEs"/>
          <xsd:enumeration value="Foundation Trust CEs"/>
          <xsd:enumeration value="Medical Directors"/>
          <xsd:enumeration value="Directors of PH"/>
          <xsd:enumeration value="Directors of Nursing"/>
          <xsd:enumeration value="Local Authority CEs"/>
          <xsd:enumeration value="Directors of Adult social services"/>
          <xsd:enumeration value="Clinical reference groups"/>
          <xsd:enumeration value="Patients/public"/>
          <xsd:enumeration value="GPs"/>
          <xsd:enumeration value="Dentists"/>
          <xsd:enumeration value="Optometrists"/>
          <xsd:enumeration value="Nurses"/>
          <xsd:enumeration value="Allied health professionals"/>
          <xsd:enumeration value="NHS Trust Board Chairs"/>
          <xsd:enumeration value="NHS England Area Directors"/>
          <xsd:enumeration value="NHS England Regional Directors"/>
          <xsd:enumeration value="NHS Trust CEs"/>
          <xsd:enumeration value="All NHS England Employees"/>
          <xsd:enumeration value="Other"/>
        </xsd:restriction>
      </xsd:simpleType>
    </xsd:element>
    <xsd:element name="SubjectArea" ma:index="15" nillable="true" ma:displayName="Subject Area" ma:description="Which subjct area is the document relevant to" ma:internalName="SubjectArea">
      <xsd:complexType>
        <xsd:complexContent>
          <xsd:extension base="dms:MultiChoice">
            <xsd:sequence>
              <xsd:element name="Value" maxOccurs="unbounded" minOccurs="0" nillable="true">
                <xsd:simpleType>
                  <xsd:restriction base="dms:Choice">
                    <xsd:enumeration value="Developing CCGs"/>
                    <xsd:enumeration value="Leadership"/>
                    <xsd:enumeration value="Clinical Leadership"/>
                    <xsd:enumeration value="Specialised Commissioning"/>
                    <xsd:enumeration value="Primary Care Commissioning"/>
                    <xsd:enumeration value="Health and Justice Commissioning"/>
                    <xsd:enumeration value="Armed Forces and their Families Commissioning"/>
                    <xsd:enumeration value="Public Health Commissioning"/>
                    <xsd:enumeration value="Finance"/>
                    <xsd:enumeration value="Pricing and incentives"/>
                    <xsd:enumeration value="Choice, competition and procurement"/>
                    <xsd:enumeration value="Technology"/>
                    <xsd:enumeration value="Innovation"/>
                    <xsd:enumeration value="Information and Data"/>
                    <xsd:enumeration value="Public and patient involvement"/>
                    <xsd:enumeration value="Medicines and prescribing"/>
                    <xsd:enumeration value="Quality Improvement"/>
                    <xsd:enumeration value="Patient Safety"/>
                    <xsd:enumeration value="Screening and immunisation"/>
                    <xsd:enumeration value="Long term conditions"/>
                    <xsd:enumeration value="Maternity, children and young people"/>
                    <xsd:enumeration value="Integrated care"/>
                    <xsd:enumeration value="Emergency and Unplanned care"/>
                    <xsd:enumeration value="End Of Life care"/>
                    <xsd:enumeration value="Older People"/>
                    <xsd:enumeration value="Mental health"/>
                    <xsd:enumeration value="Planned care"/>
                    <xsd:enumeration value="Health inequalities"/>
                    <xsd:enumeration value="Governance / governance structures"/>
                    <xsd:enumeration value="Organisational development"/>
                  </xsd:restriction>
                </xsd:simpleType>
              </xsd:element>
            </xsd:sequence>
          </xsd:extension>
        </xsd:complexContent>
      </xsd:complexType>
    </xsd:element>
    <xsd:element name="NHSOutcomesFrameworkDomain" ma:index="16" nillable="true" ma:displayName="NHS Outcomes Framework Domain" ma:description="Which outcomes framework does the document relate to" ma:internalName="NHSOutcomesFrameworkDomain">
      <xsd:complexType>
        <xsd:complexContent>
          <xsd:extension base="dms:MultiChoice">
            <xsd:sequence>
              <xsd:element name="Value" maxOccurs="unbounded" minOccurs="0" nillable="true">
                <xsd:simpleType>
                  <xsd:restriction base="dms:Choice">
                    <xsd:enumeration value="1. Preventing people from dying prematurely"/>
                    <xsd:enumeration value="2. Enhancing quality of life for people with long term conditions"/>
                    <xsd:enumeration value="3. Helping people to recover from episodes of ill health or injury"/>
                    <xsd:enumeration value="4. Ensuring that people have a positive experience of care"/>
                    <xsd:enumeration value="5. Treating and caring for people in a safe environment and protecting them from avoidable harm"/>
                  </xsd:restriction>
                </xsd:simpleType>
              </xsd:element>
            </xsd:sequence>
          </xsd:extension>
        </xsd:complexContent>
      </xsd:complexType>
    </xsd:element>
    <xsd:element name="TaxKeywordTaxHTField" ma:index="19" ma:taxonomy="true" ma:internalName="TaxKeywordTaxHTField" ma:taxonomyFieldName="TaxKeyword" ma:displayName="Enterprise Keywords" ma:readOnly="false" ma:fieldId="{23f27201-bee3-471e-b2e7-b64fd8b7ca38}" ma:taxonomyMulti="true" ma:sspId="443b0bdb-28a8-4814-9fb9-624c17c095fc" ma:termSetId="00000000-0000-0000-0000-000000000000" ma:anchorId="00000000-0000-0000-0000-000000000000" ma:open="true" ma:isKeyword="true">
      <xsd:complexType>
        <xsd:sequence>
          <xsd:element ref="pc:Terms" minOccurs="0" maxOccurs="1"/>
        </xsd:sequence>
      </xsd:complexType>
    </xsd:element>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element name="LastSharedByUser" ma:index="33" nillable="true" ma:displayName="Last Shared By User" ma:description="" ma:internalName="LastSharedByUser" ma:readOnly="true">
      <xsd:simpleType>
        <xsd:restriction base="dms:Note">
          <xsd:maxLength value="255"/>
        </xsd:restriction>
      </xsd:simpleType>
    </xsd:element>
    <xsd:element name="LastSharedByTime" ma:index="3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e57bc44-36d8-4ce3-968d-20dac5a927c3}" ma:internalName="TaxCatchAll" ma:showField="CatchAllData" ma:web="51367701-27c8-403e-a234-85855c5cd73e">
      <xsd:complexType>
        <xsd:complexContent>
          <xsd:extension base="dms:MultiChoiceLookup">
            <xsd:sequence>
              <xsd:element name="Value" type="dms:Lookup" maxOccurs="unbounded" minOccurs="0" nillable="true"/>
            </xsd:sequence>
          </xsd:extension>
        </xsd:complexContent>
      </xsd:complexType>
    </xsd:element>
    <xsd:element name="TaxCatchAllLabel" ma:index="21" nillable="true" ma:displayName="Taxonomy Catch All Column1" ma:hidden="true" ma:list="{0e57bc44-36d8-4ce3-968d-20dac5a927c3}" ma:internalName="TaxCatchAllLabel" ma:readOnly="true" ma:showField="CatchAllDataLabel" ma:web="51367701-27c8-403e-a234-85855c5cd73e">
      <xsd:complexType>
        <xsd:complexContent>
          <xsd:extension base="dms:MultiChoiceLookup">
            <xsd:sequence>
              <xsd:element name="Value" type="dms:Lookup" maxOccurs="unbounded" minOccurs="0" nillable="true"/>
            </xsd:sequence>
          </xsd:extension>
        </xsd:complexContent>
      </xsd:complexType>
    </xsd:element>
    <xsd:element name="_dlc_DocId" ma:index="26" nillable="true" ma:displayName="Document ID Value" ma:description="The value of the document ID assigned to this item."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dfc0607-48e1-4f98-8c6f-3287da82a77f" elementFormDefault="qualified">
    <xsd:import namespace="http://schemas.microsoft.com/office/2006/documentManagement/types"/>
    <xsd:import namespace="http://schemas.microsoft.com/office/infopath/2007/PartnerControls"/>
    <xsd:element name="Topic" ma:index="31" ma:displayName="Topic" ma:internalName="Topic">
      <xsd:simpleType>
        <xsd:restriction base="dms:Text">
          <xsd:maxLength value="100"/>
        </xsd:restriction>
      </xsd:simpleType>
    </xsd:element>
    <xsd:element name="sub_x0020_topic" ma:index="32" nillable="true" ma:displayName="sub topic" ma:internalName="sub_x0020_topic">
      <xsd:simpleType>
        <xsd:restriction base="dms:Text">
          <xsd:maxLength value="10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ma:index="4"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C29732-89A0-4170-87A2-752588BF7D92}">
  <ds:schemaRefs>
    <ds:schemaRef ds:uri="http://schemas.microsoft.com/sharepoint/events"/>
  </ds:schemaRefs>
</ds:datastoreItem>
</file>

<file path=customXml/itemProps2.xml><?xml version="1.0" encoding="utf-8"?>
<ds:datastoreItem xmlns:ds="http://schemas.openxmlformats.org/officeDocument/2006/customXml" ds:itemID="{C06A3573-1498-4B62-A9B1-17B380EF2349}">
  <ds:schemaRefs>
    <ds:schemaRef ds:uri="http://schemas.microsoft.com/sharepoint/v3/contenttype/forms"/>
  </ds:schemaRefs>
</ds:datastoreItem>
</file>

<file path=customXml/itemProps3.xml><?xml version="1.0" encoding="utf-8"?>
<ds:datastoreItem xmlns:ds="http://schemas.openxmlformats.org/officeDocument/2006/customXml" ds:itemID="{009FDAB3-3841-4F9C-A8AC-199ABF6990DA}">
  <ds:schemaRefs>
    <ds:schemaRef ds:uri="http://purl.org/dc/dcmitype/"/>
    <ds:schemaRef ds:uri="http://schemas.microsoft.com/office/2006/documentManagement/types"/>
    <ds:schemaRef ds:uri="http://purl.org/dc/elements/1.1/"/>
    <ds:schemaRef ds:uri="http://schemas.microsoft.com/office/2006/metadata/properties"/>
    <ds:schemaRef ds:uri="cccaf3ac-2de9-44d4-aa31-54302fceb5f7"/>
    <ds:schemaRef ds:uri="http://schemas.microsoft.com/office/infopath/2007/PartnerControls"/>
    <ds:schemaRef ds:uri="http://schemas.openxmlformats.org/package/2006/metadata/core-properties"/>
    <ds:schemaRef ds:uri="ddfc0607-48e1-4f98-8c6f-3287da82a77f"/>
    <ds:schemaRef ds:uri="51367701-27c8-403e-a234-85855c5cd73e"/>
    <ds:schemaRef ds:uri="http://www.w3.org/XML/1998/namespace"/>
    <ds:schemaRef ds:uri="http://purl.org/dc/terms/"/>
  </ds:schemaRefs>
</ds:datastoreItem>
</file>

<file path=customXml/itemProps4.xml><?xml version="1.0" encoding="utf-8"?>
<ds:datastoreItem xmlns:ds="http://schemas.openxmlformats.org/officeDocument/2006/customXml" ds:itemID="{1CA824DD-3DF0-4B73-B93F-C36AA1F25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67701-27c8-403e-a234-85855c5cd73e"/>
    <ds:schemaRef ds:uri="cccaf3ac-2de9-44d4-aa31-54302fceb5f7"/>
    <ds:schemaRef ds:uri="ddfc0607-48e1-4f98-8c6f-3287da82a7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3454</TotalTime>
  <Words>3987</Words>
  <Application>Microsoft Office PowerPoint</Application>
  <PresentationFormat>On-screen Show (4:3)</PresentationFormat>
  <Paragraphs>271</Paragraphs>
  <Slides>22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Courier New</vt:lpstr>
      <vt:lpstr>Wingdings</vt:lpstr>
      <vt:lpstr>Office Theme</vt:lpstr>
      <vt:lpstr>2018 NHS Continuing Healthcare National Framework Review</vt:lpstr>
      <vt:lpstr>Strategic Context</vt:lpstr>
      <vt:lpstr>Process and Parameters</vt:lpstr>
      <vt:lpstr>What are the key changes in the revised National Framework for NHS Continuing Healthcare and NHS-funded Nursing Care?</vt:lpstr>
      <vt:lpstr>New Structure and Style</vt:lpstr>
      <vt:lpstr>Legislative Changes</vt:lpstr>
      <vt:lpstr>Key areas of Policy Clarification</vt:lpstr>
      <vt:lpstr>When and where to assess eligibility for NHS CHC</vt:lpstr>
      <vt:lpstr>Examples of hospital discharge pathways</vt:lpstr>
      <vt:lpstr>When not to screen/Checklist – 1 of 2</vt:lpstr>
      <vt:lpstr>When not to screen/Checklist – 2 of 2</vt:lpstr>
      <vt:lpstr>Provision of Dedicated Sections for:</vt:lpstr>
      <vt:lpstr>The Associated Tools</vt:lpstr>
      <vt:lpstr>Roles of LAs</vt:lpstr>
      <vt:lpstr>Roles of NHS England</vt:lpstr>
      <vt:lpstr>Roles of CCGs</vt:lpstr>
      <vt:lpstr>Purpose and frequency of 3 and 12 month reviews</vt:lpstr>
      <vt:lpstr>Principles for Local Resolution </vt:lpstr>
      <vt:lpstr>In summary</vt:lpstr>
      <vt:lpstr>Questions</vt:lpstr>
      <vt:lpstr>Table Discussion</vt:lpstr>
      <vt:lpstr>Action Planning</vt:lpstr>
    </vt:vector>
  </TitlesOfParts>
  <Company>Smith &amp; 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England PowerPoint template</dc:title>
  <dc:creator>Kevin O'Brien</dc:creator>
  <cp:keywords>powerpoint template</cp:keywords>
  <cp:lastModifiedBy>Steven Ingley</cp:lastModifiedBy>
  <cp:revision>227</cp:revision>
  <cp:lastPrinted>2014-05-27T15:15:21Z</cp:lastPrinted>
  <dcterms:created xsi:type="dcterms:W3CDTF">2014-04-08T10:27:44Z</dcterms:created>
  <dcterms:modified xsi:type="dcterms:W3CDTF">2018-06-26T15:00:03Z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0x0101009D2CD717CE7D2F4286D7A03A531D5A9C0200AE76E6465EBEB5438FF0151AFBA56FA9</vt:lpwstr>
  </property>
  <property fmtid="{D5CDD505-2E9C-101B-9397-08002B2CF9AE}" pid="3" name="_dlc_DocIdItemGuid">
    <vt:lpwstr>9a031f4c-1e50-4afa-b792-42f1a0ec41b3</vt:lpwstr>
  </property>
  <property fmtid="{D5CDD505-2E9C-101B-9397-08002B2CF9AE}" pid="4" name="TaxKeyword">
    <vt:lpwstr>2164;#powerpoint template|7856e9ed-4ffd-42b3-a2c4-c807c79d267a</vt:lpwstr>
  </property>
</Properties>
</file>