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1" r:id="rId4"/>
    <p:sldMasterId id="2147483899" r:id="rId5"/>
    <p:sldMasterId id="2147483699" r:id="rId6"/>
  </p:sldMasterIdLst>
  <p:notesMasterIdLst>
    <p:notesMasterId r:id="rId8"/>
  </p:notesMasterIdLst>
  <p:handoutMasterIdLst>
    <p:handoutMasterId r:id="rId9"/>
  </p:handoutMasterIdLst>
  <p:sldIdLst>
    <p:sldId id="32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0A331-7ADD-4391-8CA5-606C9BFD26F5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E16CE-1862-465F-9912-D0001C1A0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0674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AE991-F138-4FD8-982E-957F3CA6A0F6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0AB7D-FC04-41BF-88F7-E47891A06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0110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3" name="Picture 9" descr="title-top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12192000" cy="3500438"/>
          </a:xfrm>
          <a:prstGeom prst="rect">
            <a:avLst/>
          </a:prstGeom>
          <a:noFill/>
        </p:spPr>
      </p:pic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6251" y="1196977"/>
            <a:ext cx="9268883" cy="1325563"/>
          </a:xfrm>
          <a:solidFill>
            <a:schemeClr val="accent1"/>
          </a:solidFill>
        </p:spPr>
        <p:txBody>
          <a:bodyPr lIns="91424" anchor="b"/>
          <a:lstStyle>
            <a:lvl1pPr>
              <a:defRPr sz="3000" smtClean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6251" y="2555876"/>
            <a:ext cx="9268883" cy="223320"/>
          </a:xfrm>
          <a:solidFill>
            <a:schemeClr val="accent1"/>
          </a:solidFill>
        </p:spPr>
        <p:txBody>
          <a:bodyPr lIns="91424"/>
          <a:lstStyle>
            <a:lvl1pPr>
              <a:defRPr sz="1400" b="0" smtClean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82600" y="2936875"/>
            <a:ext cx="2844800" cy="476250"/>
          </a:xfrm>
          <a:prstGeom prst="rect">
            <a:avLst/>
          </a:prstGeom>
          <a:solidFill>
            <a:schemeClr val="accent1"/>
          </a:solidFill>
          <a:ln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1"/>
                </a:solidFill>
                <a:latin typeface="Effra" panose="02000506080000020004" pitchFamily="2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AD4ED9-7719-47C5-9834-7C0ABA0BC7F1}" type="datetime3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 March 2025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47690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A7006-22B9-4DBF-97B4-E37A62263F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E5AF99-6D2A-4BDB-BAC5-F87213265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37772-8F85-4A59-BD5D-AD3470C4B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FCAC-A0D1-4301-BE52-088BF08F761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8D12A-00EA-4AF8-BE6B-50B9ED9F4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C02BE-8653-4B50-BFCF-675704B89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ED31-4A28-4626-BE2B-93B27A8C53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214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7564E-E2FF-4005-8750-70DC0AE16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147A0-65C7-483B-9A59-A9899EF35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97958-3899-48B7-A14D-5C379F780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FCAC-A0D1-4301-BE52-088BF08F761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90C55-6ABA-4242-9E9E-0DB61A1FD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7CEC6-DE59-46AC-9098-ECAE0B68B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ED31-4A28-4626-BE2B-93B27A8C53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641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21A36-B9F0-4C96-9B2C-B3D70C0B1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9AFA74-1D55-424C-A5C9-F5543DD36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AC51A-8ECD-4002-A9DF-A7ACE2B3A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FCAC-A0D1-4301-BE52-088BF08F761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EC6B7-C2A4-4AD1-81B6-63D1A8238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1FF4D-17B4-4C58-8234-2D83D1D13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ED31-4A28-4626-BE2B-93B27A8C53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523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65E68-EBBB-49DB-A0EF-E2FF5CF3D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FE581-FB97-49D6-886E-D7491A38F2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FA1637-DB26-4A07-A2AD-B3EC59CA1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302EAD-602C-44FA-8195-C4EFAE683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FCAC-A0D1-4301-BE52-088BF08F761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4CC1E-74BB-4AAA-A1F2-CDAC749F9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CCDAAC-3DCA-4686-ABF4-79C79F157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ED31-4A28-4626-BE2B-93B27A8C53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045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9B26D-838D-4BA1-AEB4-23114351E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EE88B4-BD9C-458C-839F-975CC9634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6B0689-1FBF-4990-9934-4EAC25D7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FF06AB-D4BE-477A-97E0-9F7B279AF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2016DB-4D88-4ADB-A0D2-46EDCB1EF2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69BF55-3FCA-49BD-BC58-F56929451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FCAC-A0D1-4301-BE52-088BF08F761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3ABE63-A1DF-4B23-958A-FEE2301B3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406F49-A86D-4F48-BC8E-15D0F49DA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ED31-4A28-4626-BE2B-93B27A8C53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594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3C9D8-A6F4-48ED-853E-E6C14FC5A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45F43F-5578-4ECA-AE02-FCD7DEB95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FCAC-A0D1-4301-BE52-088BF08F761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D8BFA0-A7D3-49BA-9F6F-68F9FFBA6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2745A7-F3DF-436E-B2DA-B6D824A1C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ED31-4A28-4626-BE2B-93B27A8C53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595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07D02B-2724-44DE-ACD3-2EBE29638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FCAC-A0D1-4301-BE52-088BF08F761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87B411-F8A6-4C2A-A696-CF5446BC8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E28FB-879A-4AAD-B8D2-42851AF55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ED31-4A28-4626-BE2B-93B27A8C53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251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9C59C-6C61-409C-9C42-8967058E0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2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FF8E6-D874-4E62-A19A-065B28FDC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30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01DF5F-BDC3-49D1-A7D1-7C2BC3743B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2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6AF845-6CFB-492E-8FF8-F6E7B0D11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FCAC-A0D1-4301-BE52-088BF08F761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9C9E5F-3108-4796-AD04-95BCB5564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8FD24B-8957-4664-B46B-5145F05CE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ED31-4A28-4626-BE2B-93B27A8C53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872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1BE90-85B9-4E90-A713-6F85829B8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2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A53A1C-5FF9-4E8F-B6A4-F431C43CD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30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9235C6-87B3-4C52-BE18-9D9D2CA0D7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2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ACBFF0-6BA4-4B7F-92AC-FA87CE090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FCAC-A0D1-4301-BE52-088BF08F761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7482F-CB9D-47D1-93A2-7EFCBFBD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F79DA6-CE69-4EBC-8D69-A5CC7D93E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ED31-4A28-4626-BE2B-93B27A8C53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7606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95A9A-D5A7-443E-8F58-5B9ABC6C3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56765F-6282-4B13-86CD-101D68465F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41295-693A-4973-87FD-08550C074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FCAC-A0D1-4301-BE52-088BF08F761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715F7-DEBB-4638-9F9A-D98FB0C68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904FC-2232-4282-A18F-9355036C6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ED31-4A28-4626-BE2B-93B27A8C53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99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© 2011 Moorhouse Consulting Ltd.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24419" y="1270000"/>
            <a:ext cx="10957983" cy="1093340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24419" y="650695"/>
            <a:ext cx="10957983" cy="321627"/>
          </a:xfrm>
        </p:spPr>
        <p:txBody>
          <a:bodyPr/>
          <a:lstStyle>
            <a:lvl1pPr>
              <a:lnSpc>
                <a:spcPct val="95000"/>
              </a:lnSpc>
              <a:spcAft>
                <a:spcPts val="0"/>
              </a:spcAft>
              <a:defRPr sz="11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</a:t>
            </a:r>
            <a:br>
              <a:rPr lang="en-US"/>
            </a:br>
            <a:r>
              <a:rPr lang="en-US"/>
              <a:t>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337908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1CD852-1444-4D2A-ACC7-95ACC677F2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3C4C31-64F4-4F6D-8C92-93EA7BB49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86098-0E38-4754-9B1C-BC17C6A49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FCAC-A0D1-4301-BE52-088BF08F761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A2473-00E8-46D4-9833-35F8D57BB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22932-38CB-40B0-AF06-7DCDBAB6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ED31-4A28-4626-BE2B-93B27A8C53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723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6FA9200-BE32-40CE-897E-BA2D2FD7412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9467" y="6372227"/>
            <a:ext cx="861484" cy="1962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fld id="{F8D0006A-99C8-4AEA-8408-82D8BB64D476}" type="slidenum">
              <a:rPr lang="en-US" altLang="en-US" sz="675" smtClean="0">
                <a:solidFill>
                  <a:srgbClr val="ADB6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‹#›</a:t>
            </a:fld>
            <a:r>
              <a:rPr lang="en-US" altLang="en-US" sz="675">
                <a:solidFill>
                  <a:srgbClr val="ADB6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675">
                <a:solidFill>
                  <a:srgbClr val="7686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675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altLang="en-US" sz="675">
              <a:solidFill>
                <a:srgbClr val="7686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620241" y="1649628"/>
            <a:ext cx="10316899" cy="2244128"/>
          </a:xfrm>
          <a:prstGeom prst="rect">
            <a:avLst/>
          </a:prstGeom>
        </p:spPr>
        <p:txBody>
          <a:bodyPr/>
          <a:lstStyle>
            <a:lvl1pPr>
              <a:defRPr sz="788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788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788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788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788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4926" y="854473"/>
            <a:ext cx="8756073" cy="611649"/>
          </a:xfrm>
          <a:prstGeom prst="rect">
            <a:avLst/>
          </a:prstGeom>
        </p:spPr>
        <p:txBody>
          <a:bodyPr/>
          <a:lstStyle>
            <a:lvl1pPr>
              <a:defRPr sz="2025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D92FC8E-D946-4D6D-88F8-B0E52F726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675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2022/23 priorities and operational planning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32173"/>
      </p:ext>
    </p:extLst>
  </p:cSld>
  <p:clrMapOvr>
    <a:masterClrMapping/>
  </p:clrMapOvr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101" y="1402940"/>
            <a:ext cx="11048232" cy="3622520"/>
          </a:xfrm>
        </p:spPr>
        <p:txBody>
          <a:bodyPr anchor="t">
            <a:no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0" hasCustomPrompt="1"/>
          </p:nvPr>
        </p:nvSpPr>
        <p:spPr>
          <a:xfrm>
            <a:off x="609600" y="5025459"/>
            <a:ext cx="9082693" cy="95992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100">
                <a:solidFill>
                  <a:srgbClr val="00ADC6"/>
                </a:solidFill>
              </a:defRPr>
            </a:lvl1pPr>
          </a:lstStyle>
          <a:p>
            <a:pPr lvl="0"/>
            <a:r>
              <a:rPr lang="en-US"/>
              <a:t>Sub heading</a:t>
            </a:r>
          </a:p>
        </p:txBody>
      </p:sp>
      <p:sp>
        <p:nvSpPr>
          <p:cNvPr id="21" name="Rectangle 20"/>
          <p:cNvSpPr/>
          <p:nvPr userDrawn="1"/>
        </p:nvSpPr>
        <p:spPr>
          <a:xfrm>
            <a:off x="609603" y="6459749"/>
            <a:ext cx="2426540" cy="24087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42891"/>
            <a:endParaRPr lang="en-US" sz="1351">
              <a:solidFill>
                <a:srgbClr val="000000"/>
              </a:solidFill>
            </a:endParaRPr>
          </a:p>
        </p:txBody>
      </p:sp>
      <p:sp>
        <p:nvSpPr>
          <p:cNvPr id="7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609607" y="5985392"/>
            <a:ext cx="5813287" cy="3610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200">
                <a:solidFill>
                  <a:srgbClr val="00ADC6"/>
                </a:solidFill>
              </a:defRPr>
            </a:lvl1pPr>
          </a:lstStyle>
          <a:p>
            <a:pPr lvl="0"/>
            <a:r>
              <a:rPr lang="en-US"/>
              <a:t>Insert date</a:t>
            </a:r>
          </a:p>
        </p:txBody>
      </p:sp>
    </p:spTree>
    <p:extLst>
      <p:ext uri="{BB962C8B-B14F-4D97-AF65-F5344CB8AC3E}">
        <p14:creationId xmlns:p14="http://schemas.microsoft.com/office/powerpoint/2010/main" val="11976555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-a5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688" y="279908"/>
            <a:ext cx="1089152" cy="50901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91"/>
            <a:endParaRPr lang="en-US" sz="1351">
              <a:solidFill>
                <a:srgbClr val="FFFFFF"/>
              </a:solidFill>
            </a:endParaRPr>
          </a:p>
        </p:txBody>
      </p:sp>
      <p:sp>
        <p:nvSpPr>
          <p:cNvPr id="15" name="Content Placeholder 19"/>
          <p:cNvSpPr>
            <a:spLocks noGrp="1"/>
          </p:cNvSpPr>
          <p:nvPr>
            <p:ph sz="quarter" idx="10" hasCustomPrompt="1"/>
          </p:nvPr>
        </p:nvSpPr>
        <p:spPr>
          <a:xfrm>
            <a:off x="609600" y="5025459"/>
            <a:ext cx="9082693" cy="95992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 heading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33101" y="1402940"/>
            <a:ext cx="11048232" cy="3622520"/>
          </a:xfrm>
        </p:spPr>
        <p:txBody>
          <a:bodyPr anchor="t"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Date Placeholder 3"/>
          <p:cNvSpPr txBox="1">
            <a:spLocks/>
          </p:cNvSpPr>
          <p:nvPr userDrawn="1"/>
        </p:nvSpPr>
        <p:spPr>
          <a:xfrm>
            <a:off x="609600" y="5985392"/>
            <a:ext cx="2844800" cy="365125"/>
          </a:xfrm>
          <a:prstGeom prst="rect">
            <a:avLst/>
          </a:prstGeom>
        </p:spPr>
        <p:txBody>
          <a:bodyPr vert="horz" lIns="68580" tIns="34291" rIns="68580" bIns="34291" rtlCol="0" anchor="ctr"/>
          <a:lstStyle>
            <a:defPPr>
              <a:defRPr lang="en-US"/>
            </a:defPPr>
            <a:lvl1pPr marL="0" algn="l" defTabSz="457200" rtl="0" eaLnBrk="1" latinLnBrk="0" hangingPunct="1">
              <a:defRPr sz="16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1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609607" y="5985392"/>
            <a:ext cx="5813287" cy="3610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4BB7AB-828E-6B46-B93A-C0036A5395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45045" y="371211"/>
            <a:ext cx="1232043" cy="37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7980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91"/>
            <a:endParaRPr lang="en-US" sz="1351">
              <a:solidFill>
                <a:srgbClr val="FFFFFF"/>
              </a:solidFill>
            </a:endParaRPr>
          </a:p>
        </p:txBody>
      </p:sp>
      <p:sp>
        <p:nvSpPr>
          <p:cNvPr id="8" name="Content Placeholder 19"/>
          <p:cNvSpPr>
            <a:spLocks noGrp="1"/>
          </p:cNvSpPr>
          <p:nvPr>
            <p:ph sz="quarter" idx="10" hasCustomPrompt="1"/>
          </p:nvPr>
        </p:nvSpPr>
        <p:spPr>
          <a:xfrm>
            <a:off x="812800" y="4413344"/>
            <a:ext cx="9082693" cy="51401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35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Name Surname</a:t>
            </a:r>
          </a:p>
        </p:txBody>
      </p:sp>
      <p:sp>
        <p:nvSpPr>
          <p:cNvPr id="12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812800" y="1838006"/>
            <a:ext cx="9481749" cy="244687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7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GB" sz="2700" b="0">
                <a:solidFill>
                  <a:schemeClr val="bg1"/>
                </a:solidFill>
                <a:latin typeface="+mn-lt"/>
                <a:cs typeface="Arial"/>
              </a:rPr>
              <a:t>“You can use this slide to pull out a quote. Use point size 36.”</a:t>
            </a:r>
            <a:endParaRPr lang="en-US" sz="2700" b="0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84525CE-E167-FE4E-B50F-D20A7D42B6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45045" y="371211"/>
            <a:ext cx="1232043" cy="37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6102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no arr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8" y="1680295"/>
            <a:ext cx="10455609" cy="3950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F75CD5D8-759E-423C-A0B2-8D11BD6FDA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178537" y="6173795"/>
            <a:ext cx="274874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342891"/>
            <a:r>
              <a:rPr lang="en-US">
                <a:solidFill>
                  <a:srgbClr val="000000"/>
                </a:solidFill>
              </a:rPr>
              <a:t>OFFICIAL-SENSITIVE</a:t>
            </a:r>
          </a:p>
        </p:txBody>
      </p:sp>
    </p:spTree>
    <p:extLst>
      <p:ext uri="{BB962C8B-B14F-4D97-AF65-F5344CB8AC3E}">
        <p14:creationId xmlns:p14="http://schemas.microsoft.com/office/powerpoint/2010/main" val="39719677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FCB08CE-B749-4A34-8E38-256DAB23FDA3}"/>
              </a:ext>
            </a:extLst>
          </p:cNvPr>
          <p:cNvSpPr txBox="1"/>
          <p:nvPr userDrawn="1"/>
        </p:nvSpPr>
        <p:spPr>
          <a:xfrm>
            <a:off x="291313" y="6372536"/>
            <a:ext cx="6473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9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90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9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90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0">
            <a:extLst>
              <a:ext uri="{FF2B5EF4-FFF2-40B4-BE49-F238E27FC236}">
                <a16:creationId xmlns:a16="http://schemas.microsoft.com/office/drawing/2014/main" id="{22B34758-9E88-47CF-97D6-6500D97D9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877" y="1037985"/>
            <a:ext cx="10641499" cy="611649"/>
          </a:xfrm>
          <a:prstGeom prst="rect">
            <a:avLst/>
          </a:prstGeom>
        </p:spPr>
        <p:txBody>
          <a:bodyPr/>
          <a:lstStyle>
            <a:lvl1pPr>
              <a:defRPr sz="27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sz="210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34C2919C-3AD4-436F-A0CC-4F48C43AA52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1877" y="1833143"/>
            <a:ext cx="10641499" cy="2244128"/>
          </a:xfrm>
          <a:prstGeom prst="rect">
            <a:avLst/>
          </a:prstGeom>
        </p:spPr>
        <p:txBody>
          <a:bodyPr/>
          <a:lstStyle>
            <a:lvl1pPr>
              <a:defRPr sz="105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5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05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5AB091A9-979F-438D-A004-40CFB3EAC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0679" y="6333445"/>
            <a:ext cx="5723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0847762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 (no arrow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9" y="1680295"/>
            <a:ext cx="10455609" cy="3950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F75CD5D8-759E-423C-A0B2-8D11BD6FDA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178538" y="6173797"/>
            <a:ext cx="274874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57168"/>
            <a:r>
              <a:rPr lang="en-US">
                <a:solidFill>
                  <a:srgbClr val="000000"/>
                </a:solidFill>
              </a:rPr>
              <a:t>OFFICIAL-SENSITIVE</a:t>
            </a:r>
          </a:p>
        </p:txBody>
      </p:sp>
    </p:spTree>
    <p:extLst>
      <p:ext uri="{BB962C8B-B14F-4D97-AF65-F5344CB8AC3E}">
        <p14:creationId xmlns:p14="http://schemas.microsoft.com/office/powerpoint/2010/main" val="999917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6FA9200-BE32-40CE-897E-BA2D2FD7412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9467" y="6372227"/>
            <a:ext cx="861484" cy="1962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fld id="{F8D0006A-99C8-4AEA-8408-82D8BB64D476}" type="slidenum">
              <a:rPr lang="en-US" altLang="en-US" sz="675" smtClean="0">
                <a:solidFill>
                  <a:srgbClr val="ADB6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‹#›</a:t>
            </a:fld>
            <a:r>
              <a:rPr lang="en-US" altLang="en-US" sz="675">
                <a:solidFill>
                  <a:srgbClr val="ADB6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675">
                <a:solidFill>
                  <a:srgbClr val="7686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675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altLang="en-US" sz="675">
              <a:solidFill>
                <a:srgbClr val="7686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620241" y="1649628"/>
            <a:ext cx="10316899" cy="2244128"/>
          </a:xfrm>
          <a:prstGeom prst="rect">
            <a:avLst/>
          </a:prstGeom>
        </p:spPr>
        <p:txBody>
          <a:bodyPr/>
          <a:lstStyle>
            <a:lvl1pPr>
              <a:defRPr sz="788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788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788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788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788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4926" y="854473"/>
            <a:ext cx="8756073" cy="611649"/>
          </a:xfrm>
          <a:prstGeom prst="rect">
            <a:avLst/>
          </a:prstGeom>
        </p:spPr>
        <p:txBody>
          <a:bodyPr/>
          <a:lstStyle>
            <a:lvl1pPr>
              <a:defRPr sz="2025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D92FC8E-D946-4D6D-88F8-B0E52F726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675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2022/23 priorities and operational planning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37492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FCB08CE-B749-4A34-8E38-256DAB23FDA3}"/>
              </a:ext>
            </a:extLst>
          </p:cNvPr>
          <p:cNvSpPr txBox="1"/>
          <p:nvPr userDrawn="1"/>
        </p:nvSpPr>
        <p:spPr>
          <a:xfrm>
            <a:off x="291314" y="6372536"/>
            <a:ext cx="647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120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0">
            <a:extLst>
              <a:ext uri="{FF2B5EF4-FFF2-40B4-BE49-F238E27FC236}">
                <a16:creationId xmlns:a16="http://schemas.microsoft.com/office/drawing/2014/main" id="{22B34758-9E88-47CF-97D6-6500D97D9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877" y="1037979"/>
            <a:ext cx="10641498" cy="611649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sz="280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34C2919C-3AD4-436F-A0CC-4F48C43AA52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1878" y="1833143"/>
            <a:ext cx="10641498" cy="2244128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4" name="Picture 1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284323AA-9573-44A2-B321-13F3CEFFCC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35749" y="365910"/>
            <a:ext cx="1308943" cy="528611"/>
          </a:xfrm>
          <a:prstGeom prst="rect">
            <a:avLst/>
          </a:prstGeom>
        </p:spPr>
      </p:pic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5AB091A9-979F-438D-A004-40CFB3EAC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0676" y="6333439"/>
            <a:ext cx="5723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70131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© 2011 Moorhouse Consulting Ltd.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24419" y="1270000"/>
            <a:ext cx="10957983" cy="1093340"/>
          </a:xfrm>
        </p:spPr>
        <p:txBody>
          <a:bodyPr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24419" y="650695"/>
            <a:ext cx="10957983" cy="321627"/>
          </a:xfrm>
        </p:spPr>
        <p:txBody>
          <a:bodyPr/>
          <a:lstStyle>
            <a:lvl1pPr>
              <a:lnSpc>
                <a:spcPct val="95000"/>
              </a:lnSpc>
              <a:spcAft>
                <a:spcPts val="0"/>
              </a:spcAft>
              <a:defRPr sz="11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</a:t>
            </a:r>
            <a:br>
              <a:rPr lang="en-US"/>
            </a:br>
            <a:r>
              <a:rPr lang="en-US"/>
              <a:t>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33790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© 2011 Moorhouse Consulting Ltd.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24419" y="1270000"/>
            <a:ext cx="5380567" cy="1093340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6195486" y="1270000"/>
            <a:ext cx="5380567" cy="1093340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24419" y="650695"/>
            <a:ext cx="10957983" cy="321627"/>
          </a:xfrm>
        </p:spPr>
        <p:txBody>
          <a:bodyPr/>
          <a:lstStyle>
            <a:lvl1pPr>
              <a:lnSpc>
                <a:spcPct val="95000"/>
              </a:lnSpc>
              <a:spcAft>
                <a:spcPts val="0"/>
              </a:spcAft>
              <a:defRPr sz="11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</a:t>
            </a:r>
            <a:br>
              <a:rPr lang="en-US"/>
            </a:br>
            <a:r>
              <a:rPr lang="en-US"/>
              <a:t>text styles</a:t>
            </a:r>
          </a:p>
        </p:txBody>
      </p:sp>
    </p:spTree>
    <p:extLst>
      <p:ext uri="{BB962C8B-B14F-4D97-AF65-F5344CB8AC3E}">
        <p14:creationId xmlns:p14="http://schemas.microsoft.com/office/powerpoint/2010/main" val="317774570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© 2011 Moorhouse Consulting Ltd.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24419" y="650695"/>
            <a:ext cx="10957983" cy="321627"/>
          </a:xfrm>
        </p:spPr>
        <p:txBody>
          <a:bodyPr/>
          <a:lstStyle>
            <a:lvl1pPr>
              <a:lnSpc>
                <a:spcPct val="95000"/>
              </a:lnSpc>
              <a:spcAft>
                <a:spcPts val="0"/>
              </a:spcAft>
              <a:defRPr sz="11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</a:t>
            </a:r>
            <a:br>
              <a:rPr lang="en-US"/>
            </a:br>
            <a:r>
              <a:rPr lang="en-US"/>
              <a:t>text styles</a:t>
            </a:r>
          </a:p>
        </p:txBody>
      </p:sp>
    </p:spTree>
    <p:extLst>
      <p:ext uri="{BB962C8B-B14F-4D97-AF65-F5344CB8AC3E}">
        <p14:creationId xmlns:p14="http://schemas.microsoft.com/office/powerpoint/2010/main" val="396107903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© 2011 Moorhouse Consulting Ltd.</a:t>
            </a:r>
          </a:p>
        </p:txBody>
      </p:sp>
    </p:spTree>
    <p:extLst>
      <p:ext uri="{BB962C8B-B14F-4D97-AF65-F5344CB8AC3E}">
        <p14:creationId xmlns:p14="http://schemas.microsoft.com/office/powerpoint/2010/main" val="87182702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xecutive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717973" y="996340"/>
            <a:ext cx="4836584" cy="152400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lnSpc>
                <a:spcPct val="114000"/>
              </a:lnSpc>
            </a:pPr>
            <a:r>
              <a:rPr lang="en-GB" kern="0">
                <a:solidFill>
                  <a:schemeClr val="tx1">
                    <a:lumMod val="50000"/>
                    <a:lumOff val="50000"/>
                  </a:schemeClr>
                </a:solidFill>
              </a:rPr>
              <a:t>[Insert strapline]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1"/>
          </p:nvPr>
        </p:nvSpPr>
        <p:spPr>
          <a:xfrm>
            <a:off x="717973" y="1567413"/>
            <a:ext cx="4897545" cy="4784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/>
          </p:nvPr>
        </p:nvSpPr>
        <p:spPr>
          <a:xfrm>
            <a:off x="6659456" y="1567413"/>
            <a:ext cx="4872145" cy="4784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95978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pos="513" userDrawn="1">
          <p15:clr>
            <a:srgbClr val="FBAE40"/>
          </p15:clr>
        </p15:guide>
        <p15:guide id="2" orient="horz" pos="981" userDrawn="1">
          <p15:clr>
            <a:srgbClr val="FBAE40"/>
          </p15:clr>
        </p15:guide>
        <p15:guide id="3" pos="353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4EA31E1-9716-42F6-AF77-4D6FFF4C89F6}"/>
              </a:ext>
            </a:extLst>
          </p:cNvPr>
          <p:cNvSpPr/>
          <p:nvPr userDrawn="1"/>
        </p:nvSpPr>
        <p:spPr>
          <a:xfrm>
            <a:off x="0" y="6492090"/>
            <a:ext cx="12192000" cy="365910"/>
          </a:xfrm>
          <a:prstGeom prst="rect">
            <a:avLst/>
          </a:prstGeom>
          <a:solidFill>
            <a:srgbClr val="78BE20"/>
          </a:solidFill>
          <a:ln>
            <a:solidFill>
              <a:srgbClr val="78BE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CB08CE-B749-4A34-8E38-256DAB23FDA3}"/>
              </a:ext>
            </a:extLst>
          </p:cNvPr>
          <p:cNvSpPr txBox="1"/>
          <p:nvPr userDrawn="1"/>
        </p:nvSpPr>
        <p:spPr>
          <a:xfrm>
            <a:off x="291314" y="6499002"/>
            <a:ext cx="1255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</a:t>
            </a:r>
            <a:fld id="{34F92BC6-D7C3-584B-87F2-0B845776A5AD}" type="slidenum">
              <a:rPr lang="en-US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 b="1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b="1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1200" b="1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0">
            <a:extLst>
              <a:ext uri="{FF2B5EF4-FFF2-40B4-BE49-F238E27FC236}">
                <a16:creationId xmlns:a16="http://schemas.microsoft.com/office/drawing/2014/main" id="{22B34758-9E88-47CF-97D6-6500D97D9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877" y="1037981"/>
            <a:ext cx="10641499" cy="611649"/>
          </a:xfrm>
          <a:prstGeom prst="rect">
            <a:avLst/>
          </a:prstGeom>
        </p:spPr>
        <p:txBody>
          <a:bodyPr/>
          <a:lstStyle>
            <a:lvl1pPr>
              <a:defRPr sz="27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sz="210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34C2919C-3AD4-436F-A0CC-4F48C43AA52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1877" y="1833143"/>
            <a:ext cx="10641499" cy="1115690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4" name="Picture 1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284323AA-9573-44A2-B321-13F3CEFFCC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35750" y="365912"/>
            <a:ext cx="1308943" cy="52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573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xecutive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717973" y="989825"/>
            <a:ext cx="4836584" cy="165430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lnSpc>
                <a:spcPct val="114000"/>
              </a:lnSpc>
            </a:pPr>
            <a:r>
              <a:rPr lang="en-GB" kern="0">
                <a:solidFill>
                  <a:schemeClr val="tx1">
                    <a:lumMod val="50000"/>
                    <a:lumOff val="50000"/>
                  </a:schemeClr>
                </a:solidFill>
              </a:rPr>
              <a:t>[Insert strapline]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1"/>
          </p:nvPr>
        </p:nvSpPr>
        <p:spPr>
          <a:xfrm>
            <a:off x="717973" y="1567413"/>
            <a:ext cx="4897545" cy="107721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/>
          </p:nvPr>
        </p:nvSpPr>
        <p:spPr>
          <a:xfrm>
            <a:off x="6659456" y="1567413"/>
            <a:ext cx="4872145" cy="107721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95978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pos="513" userDrawn="1">
          <p15:clr>
            <a:srgbClr val="FBAE40"/>
          </p15:clr>
        </p15:guide>
        <p15:guide id="2" orient="horz" pos="981" userDrawn="1">
          <p15:clr>
            <a:srgbClr val="FBAE40"/>
          </p15:clr>
        </p15:guide>
        <p15:guide id="3" pos="353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2.xml"/><Relationship Id="rId21" Type="http://schemas.openxmlformats.org/officeDocument/2006/relationships/image" Target="../media/image3.jpeg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19" Type="http://schemas.openxmlformats.org/officeDocument/2006/relationships/slideLayout" Target="../slideLayouts/slideLayout28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417" y="6538730"/>
            <a:ext cx="3860800" cy="25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700">
                <a:latin typeface="Effra" panose="02000506080000020004" pitchFamily="2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© 2011 Moorhouse Consulting Ltd.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717" y="249239"/>
            <a:ext cx="10972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70001"/>
            <a:ext cx="109728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10709338" y="6651622"/>
            <a:ext cx="1339676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>
              <a:defRPr sz="700"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700">
                <a:solidFill>
                  <a:srgbClr val="000000"/>
                </a:solidFill>
                <a:latin typeface="+mn-lt"/>
              </a:rPr>
              <a:t>Page </a:t>
            </a:r>
            <a:fld id="{34A21C1F-F0F0-4EF2-A686-6A7DA57FB5B1}" type="slidenum">
              <a:rPr lang="en-US" sz="700" smtClean="0">
                <a:solidFill>
                  <a:srgbClr val="000000"/>
                </a:solidFill>
                <a:latin typeface="+mn-lt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70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113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01" r:id="rId2"/>
    <p:sldLayoutId id="2147483674" r:id="rId3"/>
    <p:sldLayoutId id="2147483675" r:id="rId4"/>
    <p:sldLayoutId id="2147483676" r:id="rId5"/>
    <p:sldLayoutId id="2147483677" r:id="rId6"/>
    <p:sldLayoutId id="2147483702" r:id="rId7"/>
    <p:sldLayoutId id="2147483682" r:id="rId8"/>
    <p:sldLayoutId id="2147483678" r:id="rId9"/>
  </p:sldLayoutIdLst>
  <p:transition>
    <p:fade/>
  </p:transition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>
          <a:solidFill>
            <a:schemeClr val="accent1"/>
          </a:solidFill>
          <a:latin typeface="Effra" panose="02000506080000020004" pitchFamily="2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>
          <a:solidFill>
            <a:schemeClr val="accent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>
          <a:solidFill>
            <a:schemeClr val="accent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>
          <a:solidFill>
            <a:schemeClr val="accent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>
          <a:solidFill>
            <a:schemeClr val="accent1"/>
          </a:solidFill>
          <a:latin typeface="Arial" charset="0"/>
        </a:defRPr>
      </a:lvl5pPr>
      <a:lvl6pPr marL="45711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23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35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4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algn="l" rtl="0" eaLnBrk="0" fontAlgn="base" hangingPunct="0">
        <a:spcBef>
          <a:spcPts val="0"/>
        </a:spcBef>
        <a:spcAft>
          <a:spcPts val="600"/>
        </a:spcAft>
        <a:defRPr sz="1000" b="1">
          <a:solidFill>
            <a:schemeClr val="accent2"/>
          </a:solidFill>
          <a:latin typeface="Effra" panose="02000506080000020004" pitchFamily="2" charset="0"/>
          <a:ea typeface="+mn-ea"/>
          <a:cs typeface="+mn-cs"/>
        </a:defRPr>
      </a:lvl1pPr>
      <a:lvl2pPr marL="0" indent="0" algn="l" rtl="0" eaLnBrk="0" fontAlgn="base" hangingPunct="0">
        <a:spcBef>
          <a:spcPts val="0"/>
        </a:spcBef>
        <a:spcAft>
          <a:spcPts val="600"/>
        </a:spcAft>
        <a:buFont typeface="Arial" charset="0"/>
        <a:buNone/>
        <a:defRPr sz="1000">
          <a:solidFill>
            <a:schemeClr val="tx1"/>
          </a:solidFill>
          <a:latin typeface="Effra" panose="02000506080000020004" pitchFamily="2" charset="0"/>
        </a:defRPr>
      </a:lvl2pPr>
      <a:lvl3pPr marL="179356" indent="-179356" algn="l" rtl="0" eaLnBrk="0" fontAlgn="base" hangingPunct="0">
        <a:spcBef>
          <a:spcPts val="0"/>
        </a:spcBef>
        <a:spcAft>
          <a:spcPts val="600"/>
        </a:spcAft>
        <a:buSzPct val="70000"/>
        <a:buFont typeface="Wingdings" pitchFamily="2" charset="2"/>
        <a:buChar char="l"/>
        <a:defRPr sz="1000">
          <a:solidFill>
            <a:schemeClr val="tx1"/>
          </a:solidFill>
          <a:latin typeface="Effra" panose="02000506080000020004" pitchFamily="2" charset="0"/>
        </a:defRPr>
      </a:lvl3pPr>
      <a:lvl4pPr marL="352363" indent="-173007" algn="l" rtl="0" eaLnBrk="0" fontAlgn="base" hangingPunct="0">
        <a:spcBef>
          <a:spcPts val="0"/>
        </a:spcBef>
        <a:spcAft>
          <a:spcPts val="600"/>
        </a:spcAft>
        <a:buSzPct val="70000"/>
        <a:buFont typeface="Arial" pitchFamily="34" charset="0"/>
        <a:buChar char="–"/>
        <a:defRPr sz="1000">
          <a:solidFill>
            <a:schemeClr val="tx1"/>
          </a:solidFill>
          <a:latin typeface="Effra" panose="02000506080000020004" pitchFamily="2" charset="0"/>
        </a:defRPr>
      </a:lvl4pPr>
      <a:lvl5pPr marL="539655" indent="-187292" algn="l" rtl="0" eaLnBrk="0" fontAlgn="base" hangingPunct="0">
        <a:spcBef>
          <a:spcPts val="0"/>
        </a:spcBef>
        <a:spcAft>
          <a:spcPts val="600"/>
        </a:spcAft>
        <a:buSzPct val="70000"/>
        <a:buFont typeface="Arial" pitchFamily="34" charset="0"/>
        <a:buChar char="–"/>
        <a:defRPr sz="1000">
          <a:solidFill>
            <a:schemeClr val="tx1"/>
          </a:solidFill>
          <a:latin typeface="Effra" panose="02000506080000020004" pitchFamily="2" charset="0"/>
        </a:defRPr>
      </a:lvl5pPr>
      <a:lvl6pPr marL="2514156" indent="-22856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275" indent="-22856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395" indent="-22856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514" indent="-22856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FB922-5279-4DFD-A6FF-A42A3CDAE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1A5E6-97E2-4276-BE4F-426CDCA03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B3CA5-B798-4711-82AE-21115CF3BB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3FCAC-A0D1-4301-BE52-088BF08F761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10165-4DB0-4873-BD4A-9DF5B96294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D7C1F-13DF-4DED-8036-EEA66AB5B0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3ED31-4A28-4626-BE2B-93B27A8C53B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028228E-B306-46B2-A145-A0ACACAF7BA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953618" y="166759"/>
            <a:ext cx="939517" cy="67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968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746" r:id="rId12"/>
    <p:sldLayoutId id="2147483892" r:id="rId13"/>
    <p:sldLayoutId id="2147483893" r:id="rId14"/>
    <p:sldLayoutId id="2147483894" r:id="rId15"/>
    <p:sldLayoutId id="2147483896" r:id="rId16"/>
    <p:sldLayoutId id="2147483865" r:id="rId17"/>
    <p:sldLayoutId id="2147483869" r:id="rId18"/>
    <p:sldLayoutId id="2147483870" r:id="rId1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C963A1-AC6C-45E8-9A5E-5724DC43F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6ACFE-E4D6-411B-9ADC-FFC9D7DBB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BF1BF-AB6C-4EA7-A16A-0C6C9EFA13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E0E1F-777F-42FA-A4A2-320208497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CC28B-BDF3-45C3-92FF-6562C624C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C886-343C-4B72-AFE6-F0497CBE7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78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644B651-C45C-4C74-8F96-697ADCA245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119110"/>
              </p:ext>
            </p:extLst>
          </p:nvPr>
        </p:nvGraphicFramePr>
        <p:xfrm>
          <a:off x="730298" y="1569053"/>
          <a:ext cx="9157111" cy="5205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269">
                  <a:extLst>
                    <a:ext uri="{9D8B030D-6E8A-4147-A177-3AD203B41FA5}">
                      <a16:colId xmlns:a16="http://schemas.microsoft.com/office/drawing/2014/main" val="2104856425"/>
                    </a:ext>
                  </a:extLst>
                </a:gridCol>
                <a:gridCol w="2809180">
                  <a:extLst>
                    <a:ext uri="{9D8B030D-6E8A-4147-A177-3AD203B41FA5}">
                      <a16:colId xmlns:a16="http://schemas.microsoft.com/office/drawing/2014/main" val="3147712903"/>
                    </a:ext>
                  </a:extLst>
                </a:gridCol>
                <a:gridCol w="736834">
                  <a:extLst>
                    <a:ext uri="{9D8B030D-6E8A-4147-A177-3AD203B41FA5}">
                      <a16:colId xmlns:a16="http://schemas.microsoft.com/office/drawing/2014/main" val="3300555770"/>
                    </a:ext>
                  </a:extLst>
                </a:gridCol>
                <a:gridCol w="1623338">
                  <a:extLst>
                    <a:ext uri="{9D8B030D-6E8A-4147-A177-3AD203B41FA5}">
                      <a16:colId xmlns:a16="http://schemas.microsoft.com/office/drawing/2014/main" val="708897416"/>
                    </a:ext>
                  </a:extLst>
                </a:gridCol>
                <a:gridCol w="3753490">
                  <a:extLst>
                    <a:ext uri="{9D8B030D-6E8A-4147-A177-3AD203B41FA5}">
                      <a16:colId xmlns:a16="http://schemas.microsoft.com/office/drawing/2014/main" val="4200072863"/>
                    </a:ext>
                  </a:extLst>
                </a:gridCol>
              </a:tblGrid>
              <a:tr h="312651">
                <a:tc>
                  <a:txBody>
                    <a:bodyPr/>
                    <a:lstStyle/>
                    <a:p>
                      <a:pPr indent="-69850">
                        <a:tabLst>
                          <a:tab pos="2865755" algn="ctr"/>
                          <a:tab pos="5731510" algn="r"/>
                        </a:tabLst>
                      </a:pP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603" marR="58603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en-GB" sz="1100">
                          <a:effectLst/>
                          <a:latin typeface="Arial"/>
                          <a:cs typeface="Arial"/>
                        </a:rPr>
                        <a:t>Item</a:t>
                      </a:r>
                      <a:endParaRPr lang="en-GB" sz="11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58603" marR="58603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en-GB" sz="1100" dirty="0">
                          <a:effectLst/>
                          <a:latin typeface="Arial"/>
                          <a:cs typeface="Arial"/>
                        </a:rPr>
                        <a:t>Time</a:t>
                      </a:r>
                      <a:endParaRPr lang="en-GB" sz="11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58603" marR="58603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fr-CA" sz="1100" dirty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S</a:t>
                      </a:r>
                      <a:r>
                        <a:rPr lang="en-GB" sz="1100" dirty="0" err="1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peaker</a:t>
                      </a:r>
                      <a:endParaRPr lang="en-GB" sz="11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58603" marR="58603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fr-CA" sz="1100" dirty="0" err="1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Roles</a:t>
                      </a:r>
                      <a:endParaRPr lang="en-GB" sz="11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58603" marR="58603" marT="0" marB="0"/>
                </a:tc>
                <a:extLst>
                  <a:ext uri="{0D108BD9-81ED-4DB2-BD59-A6C34878D82A}">
                    <a16:rowId xmlns:a16="http://schemas.microsoft.com/office/drawing/2014/main" val="3595391935"/>
                  </a:ext>
                </a:extLst>
              </a:tr>
              <a:tr h="939728">
                <a:tc>
                  <a:txBody>
                    <a:bodyPr/>
                    <a:lstStyle/>
                    <a:p>
                      <a:pPr indent="-69850"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en-GB" sz="1200" dirty="0">
                          <a:effectLst/>
                          <a:latin typeface="Arial"/>
                          <a:cs typeface="Arial"/>
                        </a:rPr>
                        <a:t>1</a:t>
                      </a:r>
                      <a:endParaRPr lang="en-GB" sz="12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58603" marR="58603" marT="0" marB="0"/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New NICE/BTS Asthma Guidelines: What’s changed for Children and Young People?</a:t>
                      </a:r>
                      <a:endParaRPr lang="en-GB" sz="16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58603" marR="58603" marT="0" marB="0"/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13.00 </a:t>
                      </a:r>
                      <a:endParaRPr lang="en-GB" sz="16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58603" marR="58603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fr-CA" sz="1600" dirty="0">
                          <a:effectLst/>
                          <a:latin typeface="+mn-lt"/>
                          <a:ea typeface="Calibri"/>
                          <a:cs typeface="Arial"/>
                        </a:rPr>
                        <a:t>Ian Sinha</a:t>
                      </a:r>
                      <a:endParaRPr lang="en-GB" sz="16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58603" marR="58603" marT="0" marB="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Consultant Respiratory Paediatrician, Alder Hey Children’s Hospital, Liverpool; Honorary Associate Clinical Professor, University of Liverpool; NHS England NW Region Clinical Lead for CYP Asthma.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603" marR="58603" marT="0" marB="0"/>
                </a:tc>
                <a:extLst>
                  <a:ext uri="{0D108BD9-81ED-4DB2-BD59-A6C34878D82A}">
                    <a16:rowId xmlns:a16="http://schemas.microsoft.com/office/drawing/2014/main" val="1401362493"/>
                  </a:ext>
                </a:extLst>
              </a:tr>
              <a:tr h="902744">
                <a:tc>
                  <a:txBody>
                    <a:bodyPr/>
                    <a:lstStyle/>
                    <a:p>
                      <a:pPr indent="-69850"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58603" marR="58603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National CYP Asthma Bundle of Care: What’s been achieved, what’s still to do?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58602" marR="58602" marT="0" marB="0"/>
                </a:tc>
                <a:tc>
                  <a:txBody>
                    <a:bodyPr/>
                    <a:lstStyle/>
                    <a:p>
                      <a:pPr lvl="0">
                        <a:buNone/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13.25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58602" marR="58602" marT="0" marB="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Paul Seddon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58602" marR="5860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Honorary Professor, Brighton and Sussex Medical School; NHS England SE Region Clinical Lead for CYP Asthma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58602" marR="58602" marT="0" marB="0"/>
                </a:tc>
                <a:extLst>
                  <a:ext uri="{0D108BD9-81ED-4DB2-BD59-A6C34878D82A}">
                    <a16:rowId xmlns:a16="http://schemas.microsoft.com/office/drawing/2014/main" val="1743967997"/>
                  </a:ext>
                </a:extLst>
              </a:tr>
              <a:tr h="553480">
                <a:tc>
                  <a:txBody>
                    <a:bodyPr/>
                    <a:lstStyle/>
                    <a:p>
                      <a:pPr indent="-69850"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8603" marR="58603" marT="0" marB="0"/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Getting Asthma right in our schools: the Sussex experience 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Arial"/>
                      </a:endParaRPr>
                    </a:p>
                  </a:txBody>
                  <a:tcPr marL="68580" marR="68580" marT="9525" marB="9525" anchor="ctr"/>
                </a:tc>
                <a:tc>
                  <a:txBody>
                    <a:bodyPr/>
                    <a:lstStyle/>
                    <a:p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Arial"/>
                        </a:rPr>
                        <a:t>13.40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Arial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Edwina Wooler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Arial"/>
                      </a:endParaRPr>
                    </a:p>
                    <a:p>
                      <a:pPr lvl="0">
                        <a:buNone/>
                      </a:pP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58602" marR="58602" marT="0" marB="0"/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Sussex ICB Lead for CYP Asthma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440137033"/>
                  </a:ext>
                </a:extLst>
              </a:tr>
              <a:tr h="873439">
                <a:tc>
                  <a:txBody>
                    <a:bodyPr/>
                    <a:lstStyle/>
                    <a:p>
                      <a:pPr indent="-69850"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fr-CA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603" marR="58603" marT="0" marB="0"/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Getting Asthma right in our schools: the SE Region Asthma Friendly Schools Collaboration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Arial"/>
                      </a:endParaRPr>
                    </a:p>
                  </a:txBody>
                  <a:tcPr marL="68580" marR="68580" marT="9525" marB="9525" anchor="ctr"/>
                </a:tc>
                <a:tc>
                  <a:txBody>
                    <a:bodyPr/>
                    <a:lstStyle/>
                    <a:p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Arial"/>
                        </a:rPr>
                        <a:t>13.50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Arial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6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Becca</a:t>
                      </a: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 McDonnell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58602" marR="58602" marT="0" marB="0"/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Clinical Nurse Specialist Hillingdon Hospital; NHS England SE Region Lead Nurse for CYP Asthma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1114511972"/>
                  </a:ext>
                </a:extLst>
              </a:tr>
              <a:tr h="1116340">
                <a:tc>
                  <a:txBody>
                    <a:bodyPr/>
                    <a:lstStyle/>
                    <a:p>
                      <a:pPr indent="-69850"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fr-CA" sz="1200" dirty="0">
                          <a:effectLst/>
                          <a:latin typeface="Arial"/>
                          <a:ea typeface="Calibri"/>
                          <a:cs typeface="Arial"/>
                        </a:rPr>
                        <a:t>5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58603" marR="58603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Driving change through a CYP Asthma Network: the Kent experience</a:t>
                      </a:r>
                    </a:p>
                    <a:p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Arial"/>
                      </a:endParaRPr>
                    </a:p>
                  </a:txBody>
                  <a:tcPr marL="68580" marR="68580" marT="9525" marB="9525" anchor="ctr"/>
                </a:tc>
                <a:tc>
                  <a:txBody>
                    <a:bodyPr/>
                    <a:lstStyle/>
                    <a:p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Arial"/>
                        </a:rPr>
                        <a:t>14.00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Arial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Helen Ramsey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58602" marR="5860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GP Partner </a:t>
                      </a:r>
                      <a:r>
                        <a:rPr lang="en-GB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Swancombe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Bean; Clinical Lead for Integrated Respiratory Delivery Network (IRDN) at NHS Kent &amp; Medway; Children and Young Person's Asthma Lead at NHS Kent &amp; Medway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1705156974"/>
                  </a:ext>
                </a:extLst>
              </a:tr>
              <a:tr h="349674">
                <a:tc>
                  <a:txBody>
                    <a:bodyPr/>
                    <a:lstStyle/>
                    <a:p>
                      <a:pPr indent="-69850"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fr-CA" sz="1200" dirty="0">
                          <a:effectLst/>
                          <a:latin typeface="Arial"/>
                          <a:ea typeface="Calibri"/>
                          <a:cs typeface="Arial"/>
                        </a:rPr>
                        <a:t>6</a:t>
                      </a:r>
                      <a:endParaRPr lang="en-GB" sz="120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58603" marR="58603" marT="0" marB="0"/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Getting it right in primary care: the Surrey Pilot project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Arial"/>
                      </a:endParaRPr>
                    </a:p>
                  </a:txBody>
                  <a:tcPr marL="68580" marR="68580" marT="9525" marB="9525" anchor="ctr"/>
                </a:tc>
                <a:tc>
                  <a:txBody>
                    <a:bodyPr/>
                    <a:lstStyle/>
                    <a:p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Arial"/>
                        </a:rPr>
                        <a:t>14.15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Arial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Suzanne Bailey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58602" marR="58602" marT="0" marB="0"/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Surrey Heartlands ICB Lead for CYP Asthma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381469420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791C243-FAA5-49AA-8EB3-43FA6C42EDA7}"/>
              </a:ext>
            </a:extLst>
          </p:cNvPr>
          <p:cNvSpPr txBox="1"/>
          <p:nvPr/>
        </p:nvSpPr>
        <p:spPr>
          <a:xfrm>
            <a:off x="808955" y="0"/>
            <a:ext cx="7174838" cy="20697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</a:pPr>
            <a:r>
              <a:rPr lang="en-GB" altLang="en-US" sz="2800" b="1" dirty="0">
                <a:solidFill>
                  <a:srgbClr val="005EB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AGENDA</a:t>
            </a:r>
            <a:endParaRPr lang="en-GB" altLang="en-US" sz="2800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</a:pPr>
            <a:r>
              <a:rPr lang="en-GB" altLang="en-US" b="1" dirty="0">
                <a:solidFill>
                  <a:srgbClr val="005EB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Title of Meeting: </a:t>
            </a:r>
            <a:r>
              <a:rPr lang="en-GB" sz="1800" b="1" kern="1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Implementing the New Asthma Guidelines and Bundle of Care for Children &amp; Young People in the South East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</a:pPr>
            <a:r>
              <a:rPr lang="en-GB" altLang="en-US" b="1" dirty="0">
                <a:solidFill>
                  <a:srgbClr val="005EB8"/>
                </a:solidFill>
                <a:latin typeface="Arial"/>
                <a:ea typeface="Calibri"/>
                <a:cs typeface="Arial"/>
              </a:rPr>
              <a:t>Date: 28</a:t>
            </a:r>
            <a:r>
              <a:rPr lang="en-GB" altLang="en-US" b="1" baseline="30000" dirty="0">
                <a:solidFill>
                  <a:srgbClr val="005EB8"/>
                </a:solidFill>
                <a:latin typeface="Arial"/>
                <a:ea typeface="Calibri"/>
                <a:cs typeface="Arial"/>
              </a:rPr>
              <a:t>th</a:t>
            </a:r>
            <a:r>
              <a:rPr lang="en-GB" altLang="en-US" b="1" dirty="0">
                <a:solidFill>
                  <a:srgbClr val="005EB8"/>
                </a:solidFill>
                <a:latin typeface="Arial"/>
                <a:ea typeface="Calibri"/>
                <a:cs typeface="Arial"/>
              </a:rPr>
              <a:t> March 2025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</a:pPr>
            <a:r>
              <a:rPr lang="en-GB" altLang="en-US" b="1" dirty="0">
                <a:solidFill>
                  <a:srgbClr val="005EB8"/>
                </a:solidFill>
                <a:latin typeface="Arial"/>
                <a:ea typeface="Calibri" panose="020F0502020204030204" pitchFamily="34" charset="0"/>
                <a:cs typeface="Arial"/>
              </a:rPr>
              <a:t>Time: 13.00 to 14.30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</a:pPr>
            <a:endParaRPr lang="en-GB" altLang="en-US" b="1" dirty="0">
              <a:solidFill>
                <a:srgbClr val="005EB8"/>
              </a:solidFill>
              <a:latin typeface="Arial"/>
              <a:ea typeface="Calibri" panose="020F0502020204030204" pitchFamily="34" charset="0"/>
              <a:cs typeface="Arial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</a:pPr>
            <a:endParaRPr lang="en-GB" altLang="en-US" sz="1050" dirty="0">
              <a:solidFill>
                <a:srgbClr val="005EB8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7807450"/>
      </p:ext>
    </p:extLst>
  </p:cSld>
  <p:clrMapOvr>
    <a:masterClrMapping/>
  </p:clrMapOvr>
</p:sld>
</file>

<file path=ppt/theme/theme1.xml><?xml version="1.0" encoding="utf-8"?>
<a:theme xmlns:a="http://schemas.openxmlformats.org/drawingml/2006/main" name="On screen template">
  <a:themeElements>
    <a:clrScheme name="On scree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570A60"/>
      </a:accent1>
      <a:accent2>
        <a:srgbClr val="8CC63F"/>
      </a:accent2>
      <a:accent3>
        <a:srgbClr val="FFFFFF"/>
      </a:accent3>
      <a:accent4>
        <a:srgbClr val="000000"/>
      </a:accent4>
      <a:accent5>
        <a:srgbClr val="B4AAB6"/>
      </a:accent5>
      <a:accent6>
        <a:srgbClr val="7EB338"/>
      </a:accent6>
      <a:hlink>
        <a:srgbClr val="89538F"/>
      </a:hlink>
      <a:folHlink>
        <a:srgbClr val="AED77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44450">
          <a:solidFill>
            <a:srgbClr val="FF0000"/>
          </a:solidFill>
          <a:prstDash val="soli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 scree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570A60"/>
        </a:accent1>
        <a:accent2>
          <a:srgbClr val="8CC63F"/>
        </a:accent2>
        <a:accent3>
          <a:srgbClr val="FFFFFF"/>
        </a:accent3>
        <a:accent4>
          <a:srgbClr val="000000"/>
        </a:accent4>
        <a:accent5>
          <a:srgbClr val="B4AAB6"/>
        </a:accent5>
        <a:accent6>
          <a:srgbClr val="7EB338"/>
        </a:accent6>
        <a:hlink>
          <a:srgbClr val="89538F"/>
        </a:hlink>
        <a:folHlink>
          <a:srgbClr val="AED77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view_x0020_Date xmlns="47bce56c-2d52-4387-8cc7-3ab1b6106bc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B3A547DB0DEC4782E85994CBC27A79" ma:contentTypeVersion="12" ma:contentTypeDescription="Create a new document." ma:contentTypeScope="" ma:versionID="660e9ae0c7ee3b149180df208f3060b1">
  <xsd:schema xmlns:xsd="http://www.w3.org/2001/XMLSchema" xmlns:xs="http://www.w3.org/2001/XMLSchema" xmlns:p="http://schemas.microsoft.com/office/2006/metadata/properties" xmlns:ns2="47bce56c-2d52-4387-8cc7-3ab1b6106bce" targetNamespace="http://schemas.microsoft.com/office/2006/metadata/properties" ma:root="true" ma:fieldsID="6b8d2243844689abdf984bf4cecfa657" ns2:_="">
    <xsd:import namespace="47bce56c-2d52-4387-8cc7-3ab1b6106bce"/>
    <xsd:element name="properties">
      <xsd:complexType>
        <xsd:sequence>
          <xsd:element name="documentManagement">
            <xsd:complexType>
              <xsd:all>
                <xsd:element ref="ns2:Review_x0020_Date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bce56c-2d52-4387-8cc7-3ab1b6106bce" elementFormDefault="qualified">
    <xsd:import namespace="http://schemas.microsoft.com/office/2006/documentManagement/types"/>
    <xsd:import namespace="http://schemas.microsoft.com/office/infopath/2007/PartnerControls"/>
    <xsd:element name="Review_x0020_Date" ma:index="5" nillable="true" ma:displayName="Review date" ma:indexed="true" ma:internalName="Review_x0020_Date" ma:readOnly="fals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D9FD49-C1C5-400A-B04D-90A236984D1F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47bce56c-2d52-4387-8cc7-3ab1b6106b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58553D0-E50F-433B-BAB2-4AB005453FF2}">
  <ds:schemaRefs>
    <ds:schemaRef ds:uri="47bce56c-2d52-4387-8cc7-3ab1b6106bc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6333066-D95F-4DC9-8F45-8431A5C3C76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</TotalTime>
  <Words>250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Effra</vt:lpstr>
      <vt:lpstr>Wingdings</vt:lpstr>
      <vt:lpstr>On screen template</vt:lpstr>
      <vt:lpstr>2_Custom Design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16.9</dc:title>
  <dc:creator>Craig Sanderson</dc:creator>
  <cp:lastModifiedBy>PLANNER, Lucie (NHS ENGLAND - X24)</cp:lastModifiedBy>
  <cp:revision>11</cp:revision>
  <dcterms:created xsi:type="dcterms:W3CDTF">2017-05-03T08:06:17Z</dcterms:created>
  <dcterms:modified xsi:type="dcterms:W3CDTF">2025-03-18T12:09:06Z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0x010100EDB3A547DB0DEC4782E85994CBC27A79</vt:lpwstr>
  </property>
  <property fmtid="{D5CDD505-2E9C-101B-9397-08002B2CF9AE}" pid="3" name="TaxKeyword">
    <vt:lpwstr/>
  </property>
  <property fmtid="{D5CDD505-2E9C-101B-9397-08002B2CF9AE}" pid="4" name="Subject0">
    <vt:lpwstr/>
  </property>
  <property fmtid="{D5CDD505-2E9C-101B-9397-08002B2CF9AE}" pid="5" name="Document type0">
    <vt:lpwstr/>
  </property>
  <property fmtid="{D5CDD505-2E9C-101B-9397-08002B2CF9AE}" pid="6" name="WTTeamSiteDocumentType">
    <vt:lpwstr/>
  </property>
  <property fmtid="{D5CDD505-2E9C-101B-9397-08002B2CF9AE}" pid="7" name="WTTeamSiteDocumentTypeTaxHTField0">
    <vt:lpwstr/>
  </property>
  <property fmtid="{D5CDD505-2E9C-101B-9397-08002B2CF9AE}" pid="8" name="cebceaf3e3574cdab9f9dab6bbd34ddb">
    <vt:lpwstr/>
  </property>
  <property fmtid="{D5CDD505-2E9C-101B-9397-08002B2CF9AE}" pid="9" name="n2fe4ed80ae84f2cbc880662fe0a8735">
    <vt:lpwstr/>
  </property>
  <property fmtid="{D5CDD505-2E9C-101B-9397-08002B2CF9AE}" pid="10" name="TaxCatchAll">
    <vt:lpwstr/>
  </property>
  <property fmtid="{D5CDD505-2E9C-101B-9397-08002B2CF9AE}" pid="11" name="TaxKeywordTaxHTField">
    <vt:lpwstr/>
  </property>
  <property fmtid="{D5CDD505-2E9C-101B-9397-08002B2CF9AE}" pid="12" name="Order">
    <vt:r8>2490800</vt:r8>
  </property>
  <property fmtid="{D5CDD505-2E9C-101B-9397-08002B2CF9AE}" pid="13" name="MediaServiceFastMetadata0">
    <vt:lpwstr/>
  </property>
  <property fmtid="{D5CDD505-2E9C-101B-9397-08002B2CF9AE}" pid="14" name="MediaServiceMetadata0">
    <vt:lpwstr/>
  </property>
  <property fmtid="{D5CDD505-2E9C-101B-9397-08002B2CF9AE}" pid="15" name="xd_Signature">
    <vt:bool>false</vt:bool>
  </property>
  <property fmtid="{D5CDD505-2E9C-101B-9397-08002B2CF9AE}" pid="16" name="xd_ProgID">
    <vt:lpwstr/>
  </property>
  <property fmtid="{D5CDD505-2E9C-101B-9397-08002B2CF9AE}" pid="17" name="ComplianceAssetId">
    <vt:lpwstr/>
  </property>
  <property fmtid="{D5CDD505-2E9C-101B-9397-08002B2CF9AE}" pid="18" name="TemplateUrl">
    <vt:lpwstr/>
  </property>
  <property fmtid="{D5CDD505-2E9C-101B-9397-08002B2CF9AE}" pid="19" name="_ExtendedDescription">
    <vt:lpwstr/>
  </property>
  <property fmtid="{D5CDD505-2E9C-101B-9397-08002B2CF9AE}" pid="20" name="TriggerFlowInfo">
    <vt:lpwstr/>
  </property>
  <property fmtid="{D5CDD505-2E9C-101B-9397-08002B2CF9AE}" pid="21" name="MediaServiceKeyPoints0">
    <vt:lpwstr/>
  </property>
  <property fmtid="{D5CDD505-2E9C-101B-9397-08002B2CF9AE}" pid="22" name="MediaServiceAutoKeyPoints0">
    <vt:lpwstr/>
  </property>
</Properties>
</file>