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7"/>
  </p:notesMasterIdLst>
  <p:handoutMasterIdLst>
    <p:handoutMasterId r:id="rId8"/>
  </p:handoutMasterIdLst>
  <p:sldIdLst>
    <p:sldId id="1923" r:id="rId5"/>
    <p:sldId id="214570771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1E4"/>
    <a:srgbClr val="F6F8F8"/>
    <a:srgbClr val="005EB8"/>
    <a:srgbClr val="425563"/>
    <a:srgbClr val="E4EBEE"/>
    <a:srgbClr val="F2F2F2"/>
    <a:srgbClr val="80D2CC"/>
    <a:srgbClr val="99DBD6"/>
    <a:srgbClr val="99DDEB"/>
    <a:srgbClr val="80D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1" d="100"/>
          <a:sy n="111" d="100"/>
        </p:scale>
        <p:origin x="55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SA, Sharon (NHS ENGLAND - X24)" userId="97c768dd-7bba-450e-9e23-6d7b12a79735" providerId="ADAL" clId="{AF31EF88-359A-41D5-9EB3-AF25F38BB45D}"/>
    <pc:docChg chg="delSld modSld">
      <pc:chgData name="DE SA, Sharon (NHS ENGLAND - X24)" userId="97c768dd-7bba-450e-9e23-6d7b12a79735" providerId="ADAL" clId="{AF31EF88-359A-41D5-9EB3-AF25F38BB45D}" dt="2025-04-02T09:59:28.805" v="22" actId="14100"/>
      <pc:docMkLst>
        <pc:docMk/>
      </pc:docMkLst>
      <pc:sldChg chg="modSp mod">
        <pc:chgData name="DE SA, Sharon (NHS ENGLAND - X24)" userId="97c768dd-7bba-450e-9e23-6d7b12a79735" providerId="ADAL" clId="{AF31EF88-359A-41D5-9EB3-AF25F38BB45D}" dt="2025-04-02T09:58:48.254" v="16" actId="20577"/>
        <pc:sldMkLst>
          <pc:docMk/>
          <pc:sldMk cId="3830231407" sldId="1923"/>
        </pc:sldMkLst>
        <pc:spChg chg="mod">
          <ac:chgData name="DE SA, Sharon (NHS ENGLAND - X24)" userId="97c768dd-7bba-450e-9e23-6d7b12a79735" providerId="ADAL" clId="{AF31EF88-359A-41D5-9EB3-AF25F38BB45D}" dt="2025-04-02T09:58:48.254" v="16" actId="20577"/>
          <ac:spMkLst>
            <pc:docMk/>
            <pc:sldMk cId="3830231407" sldId="1923"/>
            <ac:spMk id="11" creationId="{04C7E41A-5C50-D34D-44A4-50041372DDC5}"/>
          </ac:spMkLst>
        </pc:spChg>
      </pc:sldChg>
      <pc:sldChg chg="del">
        <pc:chgData name="DE SA, Sharon (NHS ENGLAND - X24)" userId="97c768dd-7bba-450e-9e23-6d7b12a79735" providerId="ADAL" clId="{AF31EF88-359A-41D5-9EB3-AF25F38BB45D}" dt="2025-04-02T09:59:01.311" v="19" actId="2696"/>
        <pc:sldMkLst>
          <pc:docMk/>
          <pc:sldMk cId="2359041081" sldId="2145707297"/>
        </pc:sldMkLst>
      </pc:sldChg>
      <pc:sldChg chg="del">
        <pc:chgData name="DE SA, Sharon (NHS ENGLAND - X24)" userId="97c768dd-7bba-450e-9e23-6d7b12a79735" providerId="ADAL" clId="{AF31EF88-359A-41D5-9EB3-AF25F38BB45D}" dt="2025-04-02T09:58:57.735" v="18" actId="2696"/>
        <pc:sldMkLst>
          <pc:docMk/>
          <pc:sldMk cId="3528170369" sldId="2145707309"/>
        </pc:sldMkLst>
      </pc:sldChg>
      <pc:sldChg chg="del">
        <pc:chgData name="DE SA, Sharon (NHS ENGLAND - X24)" userId="97c768dd-7bba-450e-9e23-6d7b12a79735" providerId="ADAL" clId="{AF31EF88-359A-41D5-9EB3-AF25F38BB45D}" dt="2025-04-02T09:58:55.703" v="17" actId="2696"/>
        <pc:sldMkLst>
          <pc:docMk/>
          <pc:sldMk cId="2173743961" sldId="2145707711"/>
        </pc:sldMkLst>
      </pc:sldChg>
      <pc:sldChg chg="modSp mod">
        <pc:chgData name="DE SA, Sharon (NHS ENGLAND - X24)" userId="97c768dd-7bba-450e-9e23-6d7b12a79735" providerId="ADAL" clId="{AF31EF88-359A-41D5-9EB3-AF25F38BB45D}" dt="2025-04-02T09:59:28.805" v="22" actId="14100"/>
        <pc:sldMkLst>
          <pc:docMk/>
          <pc:sldMk cId="3812110777" sldId="2145707713"/>
        </pc:sldMkLst>
        <pc:grpChg chg="mod">
          <ac:chgData name="DE SA, Sharon (NHS ENGLAND - X24)" userId="97c768dd-7bba-450e-9e23-6d7b12a79735" providerId="ADAL" clId="{AF31EF88-359A-41D5-9EB3-AF25F38BB45D}" dt="2025-04-02T09:59:28.805" v="22" actId="14100"/>
          <ac:grpSpMkLst>
            <pc:docMk/>
            <pc:sldMk cId="3812110777" sldId="2145707713"/>
            <ac:grpSpMk id="20" creationId="{EC8BDA9A-A055-D9AA-88E8-824AF9CC2CB7}"/>
          </ac:grpSpMkLst>
        </pc:grpChg>
      </pc:sldChg>
      <pc:sldChg chg="del">
        <pc:chgData name="DE SA, Sharon (NHS ENGLAND - X24)" userId="97c768dd-7bba-450e-9e23-6d7b12a79735" providerId="ADAL" clId="{AF31EF88-359A-41D5-9EB3-AF25F38BB45D}" dt="2025-04-02T09:59:03.426" v="20" actId="2696"/>
        <pc:sldMkLst>
          <pc:docMk/>
          <pc:sldMk cId="2007290350" sldId="2145707714"/>
        </pc:sldMkLst>
      </pc:sldChg>
      <pc:sldChg chg="del">
        <pc:chgData name="DE SA, Sharon (NHS ENGLAND - X24)" userId="97c768dd-7bba-450e-9e23-6d7b12a79735" providerId="ADAL" clId="{AF31EF88-359A-41D5-9EB3-AF25F38BB45D}" dt="2025-04-02T09:58:32.811" v="0" actId="47"/>
        <pc:sldMkLst>
          <pc:docMk/>
          <pc:sldMk cId="1377541626" sldId="2145707715"/>
        </pc:sldMkLst>
      </pc:sldChg>
      <pc:sldMasterChg chg="delSldLayout">
        <pc:chgData name="DE SA, Sharon (NHS ENGLAND - X24)" userId="97c768dd-7bba-450e-9e23-6d7b12a79735" providerId="ADAL" clId="{AF31EF88-359A-41D5-9EB3-AF25F38BB45D}" dt="2025-04-02T09:59:03.426" v="20" actId="2696"/>
        <pc:sldMasterMkLst>
          <pc:docMk/>
          <pc:sldMasterMk cId="945044896" sldId="2147483773"/>
        </pc:sldMasterMkLst>
        <pc:sldLayoutChg chg="del">
          <pc:chgData name="DE SA, Sharon (NHS ENGLAND - X24)" userId="97c768dd-7bba-450e-9e23-6d7b12a79735" providerId="ADAL" clId="{AF31EF88-359A-41D5-9EB3-AF25F38BB45D}" dt="2025-04-02T09:59:03.426" v="20" actId="2696"/>
          <pc:sldLayoutMkLst>
            <pc:docMk/>
            <pc:sldMasterMk cId="945044896" sldId="2147483773"/>
            <pc:sldLayoutMk cId="3116819481" sldId="214748379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02/04/2025</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a:t>Breaker slide 1</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a:t>Breaker </a:t>
            </a:r>
            <a:br>
              <a:rPr lang="en-US"/>
            </a:br>
            <a:r>
              <a:rPr lang="en-US"/>
              <a:t>slide 2</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a:t>Breaker </a:t>
            </a:r>
            <a:br>
              <a:rPr lang="en-US"/>
            </a:br>
            <a:r>
              <a:rPr lang="en-US"/>
              <a:t>slide 5</a:t>
            </a:r>
            <a:endParaRPr lang="en-GB"/>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9" name="Picture 8" descr="Logo&#10;&#10;Description automatically generated">
            <a:extLst>
              <a:ext uri="{FF2B5EF4-FFF2-40B4-BE49-F238E27FC236}">
                <a16:creationId xmlns:a16="http://schemas.microsoft.com/office/drawing/2014/main" id="{6F8CD4B6-D24E-4262-9ACB-C5F60D6773AE}"/>
              </a:ext>
            </a:extLst>
          </p:cNvPr>
          <p:cNvPicPr>
            <a:picLocks noChangeAspect="1"/>
          </p:cNvPicPr>
          <p:nvPr userDrawn="1"/>
        </p:nvPicPr>
        <p:blipFill>
          <a:blip r:embed="rId2"/>
          <a:stretch>
            <a:fillRect/>
          </a:stretch>
        </p:blipFill>
        <p:spPr>
          <a:xfrm>
            <a:off x="10735319" y="270511"/>
            <a:ext cx="1110234" cy="1062990"/>
          </a:xfrm>
          <a:prstGeom prst="rect">
            <a:avLst/>
          </a:prstGeom>
        </p:spPr>
      </p:pic>
    </p:spTree>
    <p:extLst>
      <p:ext uri="{BB962C8B-B14F-4D97-AF65-F5344CB8AC3E}">
        <p14:creationId xmlns:p14="http://schemas.microsoft.com/office/powerpoint/2010/main" val="32096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02/04/2025</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5" r:id="rId1"/>
    <p:sldLayoutId id="2147483817" r:id="rId2"/>
    <p:sldLayoutId id="2147483833" r:id="rId3"/>
    <p:sldLayoutId id="2147483834" r:id="rId4"/>
    <p:sldLayoutId id="2147483826" r:id="rId5"/>
    <p:sldLayoutId id="2147483827" r:id="rId6"/>
    <p:sldLayoutId id="2147483818" r:id="rId7"/>
    <p:sldLayoutId id="2147483813" r:id="rId8"/>
    <p:sldLayoutId id="2147483814" r:id="rId9"/>
    <p:sldLayoutId id="2147483815" r:id="rId10"/>
    <p:sldLayoutId id="2147483719" r:id="rId11"/>
    <p:sldLayoutId id="2147483938" r:id="rId12"/>
    <p:sldLayoutId id="2147483939" r:id="rId13"/>
    <p:sldLayoutId id="2147483933" r:id="rId14"/>
    <p:sldLayoutId id="2147483824" r:id="rId15"/>
    <p:sldLayoutId id="2147483926" r:id="rId16"/>
    <p:sldLayoutId id="2147483927" r:id="rId17"/>
    <p:sldLayoutId id="2147483929" r:id="rId18"/>
    <p:sldLayoutId id="2147483928" r:id="rId19"/>
    <p:sldLayoutId id="2147483930" r:id="rId20"/>
    <p:sldLayoutId id="2147483924" r:id="rId21"/>
    <p:sldLayoutId id="2147483940" r:id="rId22"/>
    <p:sldLayoutId id="2147483945"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4C7E41A-5C50-D34D-44A4-50041372DDC5}"/>
              </a:ext>
            </a:extLst>
          </p:cNvPr>
          <p:cNvSpPr>
            <a:spLocks noGrp="1"/>
          </p:cNvSpPr>
          <p:nvPr>
            <p:ph type="ctrTitle"/>
          </p:nvPr>
        </p:nvSpPr>
        <p:spPr>
          <a:xfrm>
            <a:off x="432000" y="1002268"/>
            <a:ext cx="4643853" cy="2507695"/>
          </a:xfrm>
        </p:spPr>
        <p:txBody>
          <a:bodyPr/>
          <a:lstStyle/>
          <a:p>
            <a:r>
              <a:rPr lang="en-GB" sz="4000" dirty="0"/>
              <a:t>Excellence in Service Management – Phase II Agenda</a:t>
            </a:r>
          </a:p>
        </p:txBody>
      </p:sp>
      <p:sp>
        <p:nvSpPr>
          <p:cNvPr id="12" name="Subtitle 2">
            <a:extLst>
              <a:ext uri="{FF2B5EF4-FFF2-40B4-BE49-F238E27FC236}">
                <a16:creationId xmlns:a16="http://schemas.microsoft.com/office/drawing/2014/main" id="{CD74DAB9-B401-44F3-B851-BC1BEB526D29}"/>
              </a:ext>
            </a:extLst>
          </p:cNvPr>
          <p:cNvSpPr>
            <a:spLocks noGrp="1"/>
          </p:cNvSpPr>
          <p:nvPr>
            <p:ph type="subTitle" idx="1"/>
          </p:nvPr>
        </p:nvSpPr>
        <p:spPr>
          <a:xfrm>
            <a:off x="432001" y="3600000"/>
            <a:ext cx="5105199" cy="1024967"/>
          </a:xfrm>
        </p:spPr>
        <p:txBody>
          <a:bodyPr>
            <a:normAutofit/>
          </a:bodyPr>
          <a:lstStyle/>
          <a:p>
            <a:pPr>
              <a:lnSpc>
                <a:spcPct val="100000"/>
              </a:lnSpc>
              <a:spcBef>
                <a:spcPts val="300"/>
              </a:spcBef>
            </a:pPr>
            <a:r>
              <a:rPr lang="en-GB" sz="1800" b="1" dirty="0"/>
              <a:t>Productivity Programme</a:t>
            </a:r>
          </a:p>
          <a:p>
            <a:pPr>
              <a:lnSpc>
                <a:spcPct val="100000"/>
              </a:lnSpc>
              <a:spcBef>
                <a:spcPts val="300"/>
              </a:spcBef>
            </a:pPr>
            <a:r>
              <a:rPr lang="en-GB" sz="1800" b="1" dirty="0"/>
              <a:t>Clinical Operations Workstream </a:t>
            </a:r>
          </a:p>
          <a:p>
            <a:pPr>
              <a:lnSpc>
                <a:spcPct val="100000"/>
              </a:lnSpc>
              <a:spcBef>
                <a:spcPts val="300"/>
              </a:spcBef>
            </a:pPr>
            <a:endParaRPr lang="en-GB" sz="1800" b="1" dirty="0"/>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C5EF8-9722-1791-1CFE-3A51D69A9B65}"/>
            </a:ext>
          </a:extLst>
        </p:cNvPr>
        <p:cNvGrpSpPr/>
        <p:nvPr/>
      </p:nvGrpSpPr>
      <p:grpSpPr>
        <a:xfrm>
          <a:off x="0" y="0"/>
          <a:ext cx="0" cy="0"/>
          <a:chOff x="0" y="0"/>
          <a:chExt cx="0" cy="0"/>
        </a:xfrm>
      </p:grpSpPr>
      <p:sp>
        <p:nvSpPr>
          <p:cNvPr id="18" name="Ellipse 68">
            <a:extLst>
              <a:ext uri="{FF2B5EF4-FFF2-40B4-BE49-F238E27FC236}">
                <a16:creationId xmlns:a16="http://schemas.microsoft.com/office/drawing/2014/main" id="{45F6FC53-BD22-42A6-3255-2814CEFE8237}"/>
              </a:ext>
            </a:extLst>
          </p:cNvPr>
          <p:cNvSpPr/>
          <p:nvPr/>
        </p:nvSpPr>
        <p:spPr bwMode="gray">
          <a:xfrm>
            <a:off x="7252208" y="2561890"/>
            <a:ext cx="601712" cy="424407"/>
          </a:xfrm>
          <a:prstGeom prst="ellipse">
            <a:avLst/>
          </a:prstGeom>
          <a:solidFill>
            <a:schemeClr val="bg1"/>
          </a:solidFill>
          <a:ln>
            <a:noFill/>
            <a:headEnd/>
            <a:tailEn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000000"/>
              </a:solidFill>
              <a:effectLst/>
              <a:uLnTx/>
              <a:uFillTx/>
              <a:ea typeface="+mn-ea"/>
              <a:cs typeface="+mn-cs"/>
            </a:endParaRPr>
          </a:p>
        </p:txBody>
      </p:sp>
      <p:sp>
        <p:nvSpPr>
          <p:cNvPr id="7" name="Title 33">
            <a:extLst>
              <a:ext uri="{FF2B5EF4-FFF2-40B4-BE49-F238E27FC236}">
                <a16:creationId xmlns:a16="http://schemas.microsoft.com/office/drawing/2014/main" id="{AC45390C-E3E8-7465-361D-5AE1E3F59EC5}"/>
              </a:ext>
            </a:extLst>
          </p:cNvPr>
          <p:cNvSpPr txBox="1">
            <a:spLocks/>
          </p:cNvSpPr>
          <p:nvPr/>
        </p:nvSpPr>
        <p:spPr>
          <a:xfrm>
            <a:off x="432000" y="432000"/>
            <a:ext cx="11404154" cy="46800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latin typeface="Arial" panose="020B0604020202020204" pitchFamily="34" charset="0"/>
                <a:cs typeface="Arial" panose="020B0604020202020204" pitchFamily="34" charset="0"/>
              </a:rPr>
              <a:t>Webinar Curriculum</a:t>
            </a:r>
          </a:p>
        </p:txBody>
      </p:sp>
      <p:grpSp>
        <p:nvGrpSpPr>
          <p:cNvPr id="20" name="Group 19">
            <a:extLst>
              <a:ext uri="{FF2B5EF4-FFF2-40B4-BE49-F238E27FC236}">
                <a16:creationId xmlns:a16="http://schemas.microsoft.com/office/drawing/2014/main" id="{EC8BDA9A-A055-D9AA-88E8-824AF9CC2CB7}"/>
              </a:ext>
            </a:extLst>
          </p:cNvPr>
          <p:cNvGrpSpPr/>
          <p:nvPr/>
        </p:nvGrpSpPr>
        <p:grpSpPr>
          <a:xfrm>
            <a:off x="584499" y="1121434"/>
            <a:ext cx="10560830" cy="1690777"/>
            <a:chOff x="507693" y="1333528"/>
            <a:chExt cx="10450211" cy="1122090"/>
          </a:xfrm>
        </p:grpSpPr>
        <p:sp>
          <p:nvSpPr>
            <p:cNvPr id="21" name="Text Placeholder 7">
              <a:extLst>
                <a:ext uri="{FF2B5EF4-FFF2-40B4-BE49-F238E27FC236}">
                  <a16:creationId xmlns:a16="http://schemas.microsoft.com/office/drawing/2014/main" id="{79B5216F-7502-EC2C-B52C-1D13C5E08904}"/>
                </a:ext>
              </a:extLst>
            </p:cNvPr>
            <p:cNvSpPr txBox="1">
              <a:spLocks/>
            </p:cNvSpPr>
            <p:nvPr/>
          </p:nvSpPr>
          <p:spPr>
            <a:xfrm>
              <a:off x="1108842" y="1333528"/>
              <a:ext cx="9849062" cy="1122090"/>
            </a:xfrm>
            <a:prstGeom prst="rect">
              <a:avLst/>
            </a:prstGeom>
            <a:solidFill>
              <a:schemeClr val="bg1">
                <a:lumMod val="95000"/>
              </a:schemeClr>
            </a:solidFill>
            <a:ln>
              <a:noFill/>
            </a:ln>
          </p:spPr>
          <p:txBody>
            <a:bodyPr lIns="216000" tIns="216000" rIns="216000" bIns="216000" anchor="ctr">
              <a:noAutofit/>
            </a:bodyPr>
            <a:lstStyle>
              <a:lvl1pPr marL="0" indent="0" algn="ctr" defTabSz="914400" rtl="0" eaLnBrk="1" latinLnBrk="0" hangingPunct="1">
                <a:lnSpc>
                  <a:spcPts val="2200"/>
                </a:lnSpc>
                <a:spcBef>
                  <a:spcPts val="0"/>
                </a:spcBef>
                <a:spcAft>
                  <a:spcPts val="900"/>
                </a:spcAft>
                <a:buClr>
                  <a:schemeClr val="tx1"/>
                </a:buClr>
                <a:buFont typeface="Arial" panose="020B0604020202020204" pitchFamily="34" charset="0"/>
                <a:buNone/>
                <a:defRPr sz="1800" kern="1200">
                  <a:solidFill>
                    <a:schemeClr val="tx1"/>
                  </a:solidFill>
                  <a:latin typeface="+mn-lt"/>
                  <a:ea typeface="+mn-ea"/>
                  <a:cs typeface="+mn-cs"/>
                </a:defRPr>
              </a:lvl1pPr>
              <a:lvl2pPr marL="357188"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2pPr>
              <a:lvl3pPr marL="7143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3pPr>
              <a:lvl4pPr marL="1081087"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4pPr>
              <a:lvl5pPr marL="14382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spcBef>
                  <a:spcPts val="600"/>
                </a:spcBef>
                <a:spcAft>
                  <a:spcPts val="0"/>
                </a:spcAft>
              </a:pPr>
              <a:r>
                <a:rPr lang="en-GB" sz="1000" spc="-30" dirty="0">
                  <a:solidFill>
                    <a:schemeClr val="tx1">
                      <a:lumMod val="75000"/>
                      <a:lumOff val="25000"/>
                    </a:schemeClr>
                  </a:solidFill>
                </a:rPr>
                <a:t>Providing a series of 8 informative live virtual sessions that focus on the core fundamentals of delivering effective urgent and emergency will run for 90 minutes:</a:t>
              </a:r>
            </a:p>
            <a:p>
              <a:pPr algn="l">
                <a:lnSpc>
                  <a:spcPct val="100000"/>
                </a:lnSpc>
                <a:spcBef>
                  <a:spcPts val="600"/>
                </a:spcBef>
                <a:spcAft>
                  <a:spcPts val="0"/>
                </a:spcAft>
              </a:pPr>
              <a:endParaRPr lang="en-GB" sz="1000" spc="-30" dirty="0">
                <a:solidFill>
                  <a:schemeClr val="tx1">
                    <a:lumMod val="75000"/>
                    <a:lumOff val="25000"/>
                  </a:schemeClr>
                </a:solidFill>
              </a:endParaRPr>
            </a:p>
            <a:p>
              <a:pPr algn="l">
                <a:lnSpc>
                  <a:spcPct val="100000"/>
                </a:lnSpc>
                <a:spcBef>
                  <a:spcPts val="600"/>
                </a:spcBef>
                <a:spcAft>
                  <a:spcPts val="0"/>
                </a:spcAft>
              </a:pPr>
              <a:endParaRPr lang="en-GB" sz="1000" spc="-30" dirty="0">
                <a:solidFill>
                  <a:schemeClr val="tx1">
                    <a:lumMod val="75000"/>
                    <a:lumOff val="25000"/>
                  </a:schemeClr>
                </a:solidFill>
              </a:endParaRPr>
            </a:p>
            <a:p>
              <a:pPr algn="l">
                <a:lnSpc>
                  <a:spcPct val="100000"/>
                </a:lnSpc>
                <a:spcBef>
                  <a:spcPts val="600"/>
                </a:spcBef>
                <a:spcAft>
                  <a:spcPts val="0"/>
                </a:spcAft>
              </a:pPr>
              <a:endParaRPr lang="en-GB" sz="1000" spc="-30" dirty="0">
                <a:solidFill>
                  <a:schemeClr val="tx1">
                    <a:lumMod val="75000"/>
                    <a:lumOff val="25000"/>
                  </a:schemeClr>
                </a:solidFill>
              </a:endParaRPr>
            </a:p>
            <a:p>
              <a:pPr algn="l">
                <a:lnSpc>
                  <a:spcPct val="100000"/>
                </a:lnSpc>
                <a:spcBef>
                  <a:spcPts val="600"/>
                </a:spcBef>
                <a:spcAft>
                  <a:spcPts val="0"/>
                </a:spcAft>
              </a:pPr>
              <a:endParaRPr lang="en-GB" sz="1000" spc="-30" dirty="0">
                <a:solidFill>
                  <a:schemeClr val="tx1">
                    <a:lumMod val="75000"/>
                    <a:lumOff val="25000"/>
                  </a:schemeClr>
                </a:solidFill>
              </a:endParaRPr>
            </a:p>
            <a:p>
              <a:pPr algn="l">
                <a:lnSpc>
                  <a:spcPct val="100000"/>
                </a:lnSpc>
                <a:spcBef>
                  <a:spcPts val="600"/>
                </a:spcBef>
                <a:spcAft>
                  <a:spcPts val="0"/>
                </a:spcAft>
              </a:pPr>
              <a:r>
                <a:rPr lang="en-GB" sz="1000" spc="-30" dirty="0">
                  <a:solidFill>
                    <a:schemeClr val="tx1">
                      <a:lumMod val="75000"/>
                      <a:lumOff val="25000"/>
                    </a:schemeClr>
                  </a:solidFill>
                </a:rPr>
                <a:t>Webinars will be delivered in partnership with the Emergency Care Improvement Support Team, utilising the current programme offering to support colleagues wish to develop these skills further. Soft skill sessions will be delivered in collaboration with partners across the NHS and beyond. </a:t>
              </a:r>
            </a:p>
          </p:txBody>
        </p:sp>
        <p:sp>
          <p:nvSpPr>
            <p:cNvPr id="22" name="Rectangle: Top Corners Rounded 21">
              <a:extLst>
                <a:ext uri="{FF2B5EF4-FFF2-40B4-BE49-F238E27FC236}">
                  <a16:creationId xmlns:a16="http://schemas.microsoft.com/office/drawing/2014/main" id="{D13F7C24-7785-0FC9-348D-808DE76F3337}"/>
                </a:ext>
                <a:ext uri="{C183D7F6-B498-43B3-948B-1728B52AA6E4}">
                  <adec:decorative xmlns:adec="http://schemas.microsoft.com/office/drawing/2017/decorative" val="1"/>
                </a:ext>
              </a:extLst>
            </p:cNvPr>
            <p:cNvSpPr/>
            <p:nvPr/>
          </p:nvSpPr>
          <p:spPr>
            <a:xfrm rot="16200000">
              <a:off x="193959" y="1696674"/>
              <a:ext cx="1072676" cy="445208"/>
            </a:xfrm>
            <a:prstGeom prst="round2SameRect">
              <a:avLst>
                <a:gd name="adj1" fmla="val 16667"/>
                <a:gd name="adj2" fmla="val 1576"/>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lumMod val="75000"/>
                      <a:lumOff val="25000"/>
                    </a:schemeClr>
                  </a:solidFill>
                </a:rPr>
                <a:t>Format</a:t>
              </a:r>
            </a:p>
          </p:txBody>
        </p:sp>
      </p:grpSp>
      <p:graphicFrame>
        <p:nvGraphicFramePr>
          <p:cNvPr id="3" name="Table 2">
            <a:extLst>
              <a:ext uri="{FF2B5EF4-FFF2-40B4-BE49-F238E27FC236}">
                <a16:creationId xmlns:a16="http://schemas.microsoft.com/office/drawing/2014/main" id="{34D1A7BE-BC8C-AF29-2833-FB3F774C7725}"/>
              </a:ext>
            </a:extLst>
          </p:cNvPr>
          <p:cNvGraphicFramePr>
            <a:graphicFrameLocks noGrp="1"/>
          </p:cNvGraphicFramePr>
          <p:nvPr>
            <p:extLst>
              <p:ext uri="{D42A27DB-BD31-4B8C-83A1-F6EECF244321}">
                <p14:modId xmlns:p14="http://schemas.microsoft.com/office/powerpoint/2010/main" val="3118272842"/>
              </p:ext>
            </p:extLst>
          </p:nvPr>
        </p:nvGraphicFramePr>
        <p:xfrm>
          <a:off x="578654" y="2687873"/>
          <a:ext cx="11257500" cy="3787140"/>
        </p:xfrm>
        <a:graphic>
          <a:graphicData uri="http://schemas.openxmlformats.org/drawingml/2006/table">
            <a:tbl>
              <a:tblPr firstRow="1" bandRow="1">
                <a:tableStyleId>{3B4B98B0-60AC-42C2-AFA5-B58CD77FA1E5}</a:tableStyleId>
              </a:tblPr>
              <a:tblGrid>
                <a:gridCol w="1406181">
                  <a:extLst>
                    <a:ext uri="{9D8B030D-6E8A-4147-A177-3AD203B41FA5}">
                      <a16:colId xmlns:a16="http://schemas.microsoft.com/office/drawing/2014/main" val="4204564306"/>
                    </a:ext>
                  </a:extLst>
                </a:gridCol>
                <a:gridCol w="3945403">
                  <a:extLst>
                    <a:ext uri="{9D8B030D-6E8A-4147-A177-3AD203B41FA5}">
                      <a16:colId xmlns:a16="http://schemas.microsoft.com/office/drawing/2014/main" val="3757431174"/>
                    </a:ext>
                  </a:extLst>
                </a:gridCol>
                <a:gridCol w="3091541">
                  <a:extLst>
                    <a:ext uri="{9D8B030D-6E8A-4147-A177-3AD203B41FA5}">
                      <a16:colId xmlns:a16="http://schemas.microsoft.com/office/drawing/2014/main" val="3340098356"/>
                    </a:ext>
                  </a:extLst>
                </a:gridCol>
                <a:gridCol w="2814375">
                  <a:extLst>
                    <a:ext uri="{9D8B030D-6E8A-4147-A177-3AD203B41FA5}">
                      <a16:colId xmlns:a16="http://schemas.microsoft.com/office/drawing/2014/main" val="3324716037"/>
                    </a:ext>
                  </a:extLst>
                </a:gridCol>
              </a:tblGrid>
              <a:tr h="242537">
                <a:tc>
                  <a:txBody>
                    <a:bodyPr/>
                    <a:lstStyle/>
                    <a:p>
                      <a:r>
                        <a:rPr lang="en-GB" sz="1050" dirty="0"/>
                        <a:t>Date</a:t>
                      </a:r>
                    </a:p>
                  </a:txBody>
                  <a:tcPr/>
                </a:tc>
                <a:tc>
                  <a:txBody>
                    <a:bodyPr/>
                    <a:lstStyle/>
                    <a:p>
                      <a:r>
                        <a:rPr lang="en-GB" sz="1050" dirty="0">
                          <a:solidFill>
                            <a:srgbClr val="002060"/>
                          </a:solidFill>
                        </a:rPr>
                        <a:t>Topic</a:t>
                      </a:r>
                    </a:p>
                  </a:txBody>
                  <a:tcPr/>
                </a:tc>
                <a:tc>
                  <a:txBody>
                    <a:bodyPr/>
                    <a:lstStyle/>
                    <a:p>
                      <a:r>
                        <a:rPr lang="en-GB" sz="1050" dirty="0">
                          <a:solidFill>
                            <a:schemeClr val="accent1"/>
                          </a:solidFill>
                        </a:rPr>
                        <a:t>Topic (soft skill) </a:t>
                      </a:r>
                    </a:p>
                  </a:txBody>
                  <a:tcPr/>
                </a:tc>
                <a:tc>
                  <a:txBody>
                    <a:bodyPr/>
                    <a:lstStyle/>
                    <a:p>
                      <a:r>
                        <a:rPr lang="en-GB" sz="1050" b="1" kern="1200" dirty="0">
                          <a:solidFill>
                            <a:schemeClr val="accent1"/>
                          </a:solidFill>
                          <a:latin typeface="+mn-lt"/>
                          <a:ea typeface="+mn-ea"/>
                          <a:cs typeface="+mn-cs"/>
                        </a:rPr>
                        <a:t>Hosts</a:t>
                      </a:r>
                    </a:p>
                  </a:txBody>
                  <a:tcPr/>
                </a:tc>
                <a:extLst>
                  <a:ext uri="{0D108BD9-81ED-4DB2-BD59-A6C34878D82A}">
                    <a16:rowId xmlns:a16="http://schemas.microsoft.com/office/drawing/2014/main" val="1706476957"/>
                  </a:ext>
                </a:extLst>
              </a:tr>
              <a:tr h="450848">
                <a:tc>
                  <a:txBody>
                    <a:bodyPr/>
                    <a:lstStyle/>
                    <a:p>
                      <a:r>
                        <a:rPr lang="en-GB" sz="800" dirty="0"/>
                        <a:t>1) 30 April 2025</a:t>
                      </a:r>
                    </a:p>
                  </a:txBody>
                  <a:tcPr/>
                </a:tc>
                <a:tc>
                  <a:txBody>
                    <a:bodyPr/>
                    <a:lstStyle/>
                    <a:p>
                      <a:pPr marL="171450" indent="-171450">
                        <a:buFont typeface="Arial" panose="020B0604020202020204" pitchFamily="34" charset="0"/>
                        <a:buChar char="•"/>
                      </a:pPr>
                      <a:r>
                        <a:rPr lang="en-GB" sz="800" kern="1200" dirty="0">
                          <a:solidFill>
                            <a:srgbClr val="002060"/>
                          </a:solidFill>
                          <a:effectLst/>
                        </a:rPr>
                        <a:t>Ambulance handover</a:t>
                      </a:r>
                    </a:p>
                    <a:p>
                      <a:pPr marL="171450" indent="-171450">
                        <a:buFont typeface="Arial" panose="020B0604020202020204" pitchFamily="34" charset="0"/>
                        <a:buChar char="•"/>
                      </a:pPr>
                      <a:r>
                        <a:rPr lang="en-GB" sz="800" kern="1200" dirty="0">
                          <a:solidFill>
                            <a:srgbClr val="002060"/>
                          </a:solidFill>
                          <a:effectLst/>
                        </a:rPr>
                        <a:t>Admission avoidance</a:t>
                      </a:r>
                    </a:p>
                    <a:p>
                      <a:pPr marL="171450" indent="-171450">
                        <a:buFont typeface="Arial" panose="020B0604020202020204" pitchFamily="34" charset="0"/>
                        <a:buChar char="•"/>
                      </a:pPr>
                      <a:r>
                        <a:rPr lang="en-GB" sz="800" kern="1200" dirty="0">
                          <a:solidFill>
                            <a:srgbClr val="002060"/>
                          </a:solidFill>
                          <a:effectLst/>
                        </a:rPr>
                        <a:t>Care co-ordination </a:t>
                      </a:r>
                      <a:endParaRPr lang="en-GB" sz="800" dirty="0">
                        <a:solidFill>
                          <a:srgbClr val="002060"/>
                        </a:solidFill>
                      </a:endParaRPr>
                    </a:p>
                  </a:txBody>
                  <a:tcPr/>
                </a:tc>
                <a:tc>
                  <a:txBody>
                    <a:bodyPr/>
                    <a:lstStyle/>
                    <a:p>
                      <a:pPr marL="171450" indent="-171450" algn="l" defTabSz="914400" rtl="0" eaLnBrk="1" latinLnBrk="0" hangingPunct="1">
                        <a:buFont typeface="Arial" panose="020B0604020202020204" pitchFamily="34" charset="0"/>
                        <a:buChar char="•"/>
                      </a:pPr>
                      <a:r>
                        <a:rPr lang="en-GB" sz="800" kern="1200" dirty="0">
                          <a:solidFill>
                            <a:srgbClr val="002060"/>
                          </a:solidFill>
                          <a:effectLst/>
                          <a:latin typeface="+mn-lt"/>
                          <a:ea typeface="+mn-ea"/>
                          <a:cs typeface="+mn-cs"/>
                        </a:rPr>
                        <a:t>Newham re Hospital Handover - </a:t>
                      </a:r>
                      <a:r>
                        <a:rPr lang="en-GB" sz="800" b="1" kern="1200" dirty="0">
                          <a:solidFill>
                            <a:srgbClr val="002060"/>
                          </a:solidFill>
                          <a:effectLst/>
                          <a:latin typeface="+mn-lt"/>
                          <a:ea typeface="+mn-ea"/>
                          <a:cs typeface="+mn-cs"/>
                        </a:rPr>
                        <a:t>(Host TBC) </a:t>
                      </a:r>
                    </a:p>
                  </a:txBody>
                  <a:tcPr/>
                </a:tc>
                <a:tc>
                  <a:txBody>
                    <a:bodyPr/>
                    <a:lstStyle/>
                    <a:p>
                      <a:pPr marL="171450" indent="-171450" algn="l"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Fenella Wrigley </a:t>
                      </a:r>
                      <a:r>
                        <a:rPr lang="en-GB" sz="800" kern="1200" dirty="0">
                          <a:solidFill>
                            <a:srgbClr val="002060"/>
                          </a:solidFill>
                          <a:effectLst/>
                          <a:latin typeface="+mn-lt"/>
                          <a:ea typeface="+mn-ea"/>
                          <a:cs typeface="+mn-cs"/>
                        </a:rPr>
                        <a:t>-Chief Medical Officer and Deputy Chief Executive; NHS England Ambulance Service</a:t>
                      </a:r>
                    </a:p>
                  </a:txBody>
                  <a:tcPr/>
                </a:tc>
                <a:extLst>
                  <a:ext uri="{0D108BD9-81ED-4DB2-BD59-A6C34878D82A}">
                    <a16:rowId xmlns:a16="http://schemas.microsoft.com/office/drawing/2014/main" val="326786420"/>
                  </a:ext>
                </a:extLst>
              </a:tr>
              <a:tr h="551221">
                <a:tc>
                  <a:txBody>
                    <a:bodyPr/>
                    <a:lstStyle/>
                    <a:p>
                      <a:r>
                        <a:rPr lang="en-GB" sz="800" dirty="0"/>
                        <a:t>2) 15 May 2025 </a:t>
                      </a:r>
                    </a:p>
                  </a:txBody>
                  <a:tcPr/>
                </a:tc>
                <a:tc>
                  <a:txBody>
                    <a:bodyPr/>
                    <a:lstStyle/>
                    <a:p>
                      <a:pPr marL="171450" indent="-171450">
                        <a:buFont typeface="Arial" panose="020B0604020202020204" pitchFamily="34" charset="0"/>
                        <a:buChar char="•"/>
                      </a:pPr>
                      <a:r>
                        <a:rPr lang="en-GB" sz="800" dirty="0">
                          <a:solidFill>
                            <a:srgbClr val="002060"/>
                          </a:solidFill>
                        </a:rPr>
                        <a:t>Data for Improvement</a:t>
                      </a:r>
                    </a:p>
                    <a:p>
                      <a:pPr marL="171450" indent="-171450">
                        <a:buFont typeface="Arial" panose="020B0604020202020204" pitchFamily="34" charset="0"/>
                        <a:buChar char="•"/>
                      </a:pPr>
                      <a:r>
                        <a:rPr lang="en-GB" sz="800" dirty="0">
                          <a:solidFill>
                            <a:srgbClr val="002060"/>
                          </a:solidFill>
                        </a:rPr>
                        <a:t>Measuring change/ Business cases</a:t>
                      </a:r>
                    </a:p>
                    <a:p>
                      <a:pPr marL="171450" indent="-171450">
                        <a:buFont typeface="Arial" panose="020B0604020202020204" pitchFamily="34" charset="0"/>
                        <a:buChar char="•"/>
                      </a:pPr>
                      <a:r>
                        <a:rPr lang="en-GB" sz="800" dirty="0">
                          <a:solidFill>
                            <a:srgbClr val="002060"/>
                          </a:solidFill>
                          <a:highlight>
                            <a:srgbClr val="F6F8F8"/>
                          </a:highlight>
                        </a:rPr>
                        <a:t>Federated Data Platform </a:t>
                      </a:r>
                    </a:p>
                  </a:txBody>
                  <a:tcPr/>
                </a:tc>
                <a:tc>
                  <a:txBody>
                    <a:bodyPr/>
                    <a:lstStyle/>
                    <a:p>
                      <a:pPr marL="171450" indent="-171450" algn="l" defTabSz="914400" rtl="0" eaLnBrk="1" latinLnBrk="0" hangingPunct="1">
                        <a:buFont typeface="Arial" panose="020B0604020202020204" pitchFamily="34" charset="0"/>
                        <a:buChar char="•"/>
                      </a:pPr>
                      <a:r>
                        <a:rPr lang="en-GB" sz="800" kern="1200" dirty="0">
                          <a:solidFill>
                            <a:srgbClr val="002060"/>
                          </a:solidFill>
                          <a:effectLst/>
                          <a:latin typeface="+mn-lt"/>
                          <a:ea typeface="+mn-ea"/>
                          <a:cs typeface="+mn-cs"/>
                        </a:rPr>
                        <a:t>Mental Health/Community - </a:t>
                      </a:r>
                      <a:r>
                        <a:rPr lang="en-GB" sz="800" b="1" kern="1200" dirty="0">
                          <a:solidFill>
                            <a:srgbClr val="002060"/>
                          </a:solidFill>
                          <a:effectLst/>
                          <a:latin typeface="+mn-lt"/>
                          <a:ea typeface="+mn-ea"/>
                          <a:cs typeface="+mn-cs"/>
                        </a:rPr>
                        <a:t>Chris Hilton </a:t>
                      </a:r>
                      <a:r>
                        <a:rPr lang="en-GB" sz="800" kern="1200" dirty="0">
                          <a:solidFill>
                            <a:srgbClr val="002060"/>
                          </a:solidFill>
                          <a:effectLst/>
                          <a:latin typeface="+mn-lt"/>
                          <a:ea typeface="+mn-ea"/>
                          <a:cs typeface="+mn-cs"/>
                        </a:rPr>
                        <a:t>- Chief Operating Officer and Consultant Liaison Psychiatrist, West London NHS Trust. (TBC) </a:t>
                      </a:r>
                    </a:p>
                  </a:txBody>
                  <a:tcPr/>
                </a:tc>
                <a:tc>
                  <a:txBody>
                    <a:bodyPr/>
                    <a:lstStyle/>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Sue Robinson </a:t>
                      </a:r>
                      <a:r>
                        <a:rPr lang="en-GB" sz="800" kern="1200" dirty="0">
                          <a:solidFill>
                            <a:srgbClr val="002060"/>
                          </a:solidFill>
                          <a:effectLst/>
                          <a:latin typeface="+mn-lt"/>
                          <a:ea typeface="+mn-ea"/>
                          <a:cs typeface="+mn-cs"/>
                        </a:rPr>
                        <a:t>– Clinical Director UEC, NHSE London</a:t>
                      </a:r>
                    </a:p>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 Chris Green </a:t>
                      </a:r>
                      <a:r>
                        <a:rPr lang="en-GB" sz="800" kern="1200" dirty="0">
                          <a:solidFill>
                            <a:srgbClr val="002060"/>
                          </a:solidFill>
                          <a:effectLst/>
                          <a:latin typeface="+mn-lt"/>
                          <a:ea typeface="+mn-ea"/>
                          <a:cs typeface="+mn-cs"/>
                        </a:rPr>
                        <a:t>- Head of Operational Informatics (ECIST)</a:t>
                      </a:r>
                    </a:p>
                  </a:txBody>
                  <a:tcPr/>
                </a:tc>
                <a:extLst>
                  <a:ext uri="{0D108BD9-81ED-4DB2-BD59-A6C34878D82A}">
                    <a16:rowId xmlns:a16="http://schemas.microsoft.com/office/drawing/2014/main" val="3189735433"/>
                  </a:ext>
                </a:extLst>
              </a:tr>
              <a:tr h="282452">
                <a:tc>
                  <a:txBody>
                    <a:bodyPr/>
                    <a:lstStyle/>
                    <a:p>
                      <a:r>
                        <a:rPr lang="en-GB" sz="800" dirty="0"/>
                        <a:t>3) 4 June 2025</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2060"/>
                          </a:solidFill>
                        </a:rPr>
                        <a:t>Mental Health/ Child and Adolescent Mental Health Services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rgbClr val="002060"/>
                          </a:solidFill>
                          <a:effectLst/>
                          <a:latin typeface="+mn-lt"/>
                          <a:ea typeface="+mn-ea"/>
                          <a:cs typeface="+mn-cs"/>
                        </a:rPr>
                        <a:t>Mental Health Learning Improvement Network – (Host TBC)</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dirty="0">
                          <a:solidFill>
                            <a:srgbClr val="002060"/>
                          </a:solidFill>
                          <a:effectLst/>
                          <a:latin typeface="+mn-lt"/>
                          <a:ea typeface="+mn-ea"/>
                          <a:cs typeface="+mn-cs"/>
                        </a:rPr>
                        <a:t>Vanessa Ford </a:t>
                      </a:r>
                      <a:r>
                        <a:rPr lang="en-GB" sz="800" b="0" kern="1200" dirty="0">
                          <a:solidFill>
                            <a:srgbClr val="002060"/>
                          </a:solidFill>
                          <a:effectLst/>
                          <a:latin typeface="+mn-lt"/>
                          <a:ea typeface="+mn-ea"/>
                          <a:cs typeface="+mn-cs"/>
                        </a:rPr>
                        <a:t>- Chief Executive, SWL and St George's Mental Health NHS Trust </a:t>
                      </a:r>
                    </a:p>
                  </a:txBody>
                  <a:tcPr/>
                </a:tc>
                <a:extLst>
                  <a:ext uri="{0D108BD9-81ED-4DB2-BD59-A6C34878D82A}">
                    <a16:rowId xmlns:a16="http://schemas.microsoft.com/office/drawing/2014/main" val="3510784625"/>
                  </a:ext>
                </a:extLst>
              </a:tr>
              <a:tr h="340468">
                <a:tc>
                  <a:txBody>
                    <a:bodyPr/>
                    <a:lstStyle/>
                    <a:p>
                      <a:r>
                        <a:rPr lang="en-GB" sz="800" dirty="0"/>
                        <a:t>4) 19 June 2025</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2060"/>
                          </a:solidFill>
                        </a:rPr>
                        <a:t>Criteria to admit as an improvement tool</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rgbClr val="002060"/>
                          </a:solidFill>
                          <a:effectLst/>
                          <a:latin typeface="+mn-lt"/>
                          <a:ea typeface="+mn-ea"/>
                          <a:cs typeface="+mn-cs"/>
                        </a:rPr>
                        <a:t>Frailty – </a:t>
                      </a:r>
                      <a:r>
                        <a:rPr lang="en-GB" sz="800" b="1" kern="1200" dirty="0">
                          <a:solidFill>
                            <a:srgbClr val="002060"/>
                          </a:solidFill>
                          <a:effectLst/>
                          <a:latin typeface="+mn-lt"/>
                          <a:ea typeface="+mn-ea"/>
                          <a:cs typeface="+mn-cs"/>
                        </a:rPr>
                        <a:t>Dr Maurice Cohen- </a:t>
                      </a:r>
                      <a:r>
                        <a:rPr lang="en-GB" sz="800" kern="1200" dirty="0">
                          <a:solidFill>
                            <a:srgbClr val="002060"/>
                          </a:solidFill>
                          <a:effectLst/>
                          <a:latin typeface="+mn-lt"/>
                          <a:ea typeface="+mn-ea"/>
                          <a:cs typeface="+mn-cs"/>
                        </a:rPr>
                        <a:t>Consultant Geriatrician – North Middlesex University Hospital (TBC)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dirty="0">
                          <a:solidFill>
                            <a:srgbClr val="002060"/>
                          </a:solidFill>
                          <a:effectLst/>
                          <a:latin typeface="+mn-lt"/>
                          <a:ea typeface="+mn-ea"/>
                          <a:cs typeface="+mn-cs"/>
                        </a:rPr>
                        <a:t>Dan Boden </a:t>
                      </a:r>
                      <a:r>
                        <a:rPr lang="en-GB" sz="800" kern="1200" dirty="0">
                          <a:solidFill>
                            <a:srgbClr val="002060"/>
                          </a:solidFill>
                          <a:effectLst/>
                          <a:latin typeface="+mn-lt"/>
                          <a:ea typeface="+mn-ea"/>
                          <a:cs typeface="+mn-cs"/>
                        </a:rPr>
                        <a:t>– Emergency Medicine Consultant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dirty="0">
                          <a:solidFill>
                            <a:srgbClr val="002060"/>
                          </a:solidFill>
                          <a:effectLst/>
                          <a:latin typeface="+mn-lt"/>
                          <a:ea typeface="+mn-ea"/>
                          <a:cs typeface="+mn-cs"/>
                        </a:rPr>
                        <a:t>Ben Owens </a:t>
                      </a:r>
                      <a:r>
                        <a:rPr lang="en-GB" sz="800" kern="1200" dirty="0">
                          <a:solidFill>
                            <a:srgbClr val="002060"/>
                          </a:solidFill>
                          <a:effectLst/>
                          <a:latin typeface="+mn-lt"/>
                          <a:ea typeface="+mn-ea"/>
                          <a:cs typeface="+mn-cs"/>
                        </a:rPr>
                        <a:t>– Emergency Medicine Consultant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dirty="0">
                          <a:solidFill>
                            <a:srgbClr val="002060"/>
                          </a:solidFill>
                          <a:effectLst/>
                          <a:latin typeface="+mn-lt"/>
                          <a:ea typeface="+mn-ea"/>
                          <a:cs typeface="+mn-cs"/>
                        </a:rPr>
                        <a:t>Sue Robinson </a:t>
                      </a:r>
                      <a:r>
                        <a:rPr lang="en-GB" sz="800" kern="1200" dirty="0">
                          <a:solidFill>
                            <a:srgbClr val="002060"/>
                          </a:solidFill>
                          <a:effectLst/>
                          <a:latin typeface="+mn-lt"/>
                          <a:ea typeface="+mn-ea"/>
                          <a:cs typeface="+mn-cs"/>
                        </a:rPr>
                        <a:t>– As above</a:t>
                      </a:r>
                    </a:p>
                  </a:txBody>
                  <a:tcPr/>
                </a:tc>
                <a:extLst>
                  <a:ext uri="{0D108BD9-81ED-4DB2-BD59-A6C34878D82A}">
                    <a16:rowId xmlns:a16="http://schemas.microsoft.com/office/drawing/2014/main" val="146112856"/>
                  </a:ext>
                </a:extLst>
              </a:tr>
              <a:tr h="321452">
                <a:tc>
                  <a:txBody>
                    <a:bodyPr/>
                    <a:lstStyle/>
                    <a:p>
                      <a:r>
                        <a:rPr lang="en-GB" sz="800" dirty="0"/>
                        <a:t>5) 2 July 2025 </a:t>
                      </a:r>
                    </a:p>
                  </a:txBody>
                  <a:tcPr/>
                </a:tc>
                <a:tc>
                  <a:txBody>
                    <a:bodyPr/>
                    <a:lstStyle/>
                    <a:p>
                      <a:pPr marL="171450" indent="-171450">
                        <a:buFont typeface="Arial" panose="020B0604020202020204" pitchFamily="34" charset="0"/>
                        <a:buChar char="•"/>
                      </a:pPr>
                      <a:r>
                        <a:rPr lang="en-GB" sz="800" dirty="0">
                          <a:solidFill>
                            <a:srgbClr val="002060"/>
                          </a:solidFill>
                        </a:rPr>
                        <a:t>Acute medicine/ Same Day Emergency Care</a:t>
                      </a:r>
                    </a:p>
                  </a:txBody>
                  <a:tcPr/>
                </a:tc>
                <a:tc>
                  <a:txBody>
                    <a:bodyPr/>
                    <a:lstStyle/>
                    <a:p>
                      <a:pPr marL="171450" indent="-171450" algn="l" rtl="0" eaLnBrk="1" latinLnBrk="0" hangingPunct="1">
                        <a:buFont typeface="Arial" panose="020B0604020202020204" pitchFamily="34" charset="0"/>
                        <a:buChar char="•"/>
                      </a:pPr>
                      <a:r>
                        <a:rPr lang="en-GB" sz="800" b="0" kern="1200" dirty="0">
                          <a:solidFill>
                            <a:srgbClr val="002060"/>
                          </a:solidFill>
                          <a:effectLst/>
                          <a:latin typeface="+mn-lt"/>
                          <a:ea typeface="+mn-ea"/>
                          <a:cs typeface="+mn-cs"/>
                        </a:rPr>
                        <a:t>Acute Medicine </a:t>
                      </a:r>
                      <a:r>
                        <a:rPr lang="en-GB" sz="800" b="1" kern="1200" dirty="0">
                          <a:solidFill>
                            <a:srgbClr val="002060"/>
                          </a:solidFill>
                          <a:effectLst/>
                          <a:latin typeface="+mn-lt"/>
                          <a:ea typeface="+mn-ea"/>
                          <a:cs typeface="+mn-cs"/>
                        </a:rPr>
                        <a:t>- Mus Hussain </a:t>
                      </a:r>
                      <a:r>
                        <a:rPr lang="en-GB" sz="800" kern="1200" dirty="0">
                          <a:solidFill>
                            <a:srgbClr val="002060"/>
                          </a:solidFill>
                          <a:effectLst/>
                          <a:latin typeface="+mn-lt"/>
                          <a:ea typeface="+mn-ea"/>
                          <a:cs typeface="+mn-cs"/>
                        </a:rPr>
                        <a:t>-Consultant Intensive Care and Acute Medicine - Kettering General Hospital </a:t>
                      </a:r>
                      <a:endParaRPr lang="en-US" sz="800" kern="1200" dirty="0">
                        <a:solidFill>
                          <a:srgbClr val="002060"/>
                        </a:solidFill>
                        <a:effectLst/>
                        <a:latin typeface="+mn-lt"/>
                        <a:ea typeface="+mn-ea"/>
                        <a:cs typeface="+mn-cs"/>
                      </a:endParaRPr>
                    </a:p>
                  </a:txBody>
                  <a:tcPr/>
                </a:tc>
                <a:tc>
                  <a:txBody>
                    <a:bodyPr/>
                    <a:lstStyle/>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Gary Davies </a:t>
                      </a:r>
                      <a:r>
                        <a:rPr lang="en-GB" sz="800" kern="1200" dirty="0">
                          <a:solidFill>
                            <a:srgbClr val="002060"/>
                          </a:solidFill>
                          <a:effectLst/>
                          <a:latin typeface="+mn-lt"/>
                          <a:ea typeface="+mn-ea"/>
                          <a:cs typeface="+mn-cs"/>
                        </a:rPr>
                        <a:t>-Consultant Respiratory and Acute Medicine Physician </a:t>
                      </a:r>
                    </a:p>
                  </a:txBody>
                  <a:tcPr/>
                </a:tc>
                <a:extLst>
                  <a:ext uri="{0D108BD9-81ED-4DB2-BD59-A6C34878D82A}">
                    <a16:rowId xmlns:a16="http://schemas.microsoft.com/office/drawing/2014/main" val="863280433"/>
                  </a:ext>
                </a:extLst>
              </a:tr>
              <a:tr h="312762">
                <a:tc>
                  <a:txBody>
                    <a:bodyPr/>
                    <a:lstStyle/>
                    <a:p>
                      <a:r>
                        <a:rPr lang="en-GB" sz="800" dirty="0"/>
                        <a:t>6) 17 July 2025</a:t>
                      </a:r>
                    </a:p>
                  </a:txBody>
                  <a:tcPr/>
                </a:tc>
                <a:tc>
                  <a:txBody>
                    <a:bodyPr/>
                    <a:lstStyle/>
                    <a:p>
                      <a:pPr marL="171450" indent="-171450">
                        <a:buFont typeface="Arial" panose="020B0604020202020204" pitchFamily="34" charset="0"/>
                        <a:buChar char="•"/>
                      </a:pPr>
                      <a:r>
                        <a:rPr lang="en-GB" sz="800" dirty="0">
                          <a:solidFill>
                            <a:srgbClr val="002060"/>
                          </a:solidFill>
                        </a:rPr>
                        <a:t>UTC’s streaming and senior decision making</a:t>
                      </a:r>
                    </a:p>
                    <a:p>
                      <a:pPr marL="171450" indent="-171450">
                        <a:buFont typeface="Arial" panose="020B0604020202020204" pitchFamily="34" charset="0"/>
                        <a:buChar char="•"/>
                      </a:pPr>
                      <a:r>
                        <a:rPr lang="en-GB" sz="800" dirty="0">
                          <a:solidFill>
                            <a:srgbClr val="002060"/>
                          </a:solidFill>
                        </a:rPr>
                        <a:t>Single Point of Access </a:t>
                      </a:r>
                    </a:p>
                  </a:txBody>
                  <a:tcPr/>
                </a:tc>
                <a:tc>
                  <a:txBody>
                    <a:bodyPr/>
                    <a:lstStyle/>
                    <a:p>
                      <a:pPr marL="171450" lvl="0" indent="-171450" algn="l" defTabSz="914400" rtl="0" eaLnBrk="1" latinLnBrk="0" hangingPunct="1">
                        <a:buFont typeface="Arial" panose="020B0604020202020204" pitchFamily="34" charset="0"/>
                        <a:buChar char="•"/>
                      </a:pPr>
                      <a:r>
                        <a:rPr lang="en-GB" sz="800" kern="1200" noProof="0" dirty="0">
                          <a:solidFill>
                            <a:srgbClr val="002060"/>
                          </a:solidFill>
                          <a:effectLst/>
                          <a:latin typeface="+mn-lt"/>
                          <a:ea typeface="+mn-ea"/>
                          <a:cs typeface="+mn-cs"/>
                        </a:rPr>
                        <a:t>NCL Single Point of Access </a:t>
                      </a:r>
                      <a:r>
                        <a:rPr lang="en-GB" sz="800" b="1" kern="1200" noProof="0" dirty="0">
                          <a:solidFill>
                            <a:srgbClr val="002060"/>
                          </a:solidFill>
                          <a:effectLst/>
                          <a:latin typeface="+mn-lt"/>
                          <a:ea typeface="+mn-ea"/>
                          <a:cs typeface="+mn-cs"/>
                        </a:rPr>
                        <a:t>– Richard Dale </a:t>
                      </a:r>
                      <a:r>
                        <a:rPr lang="en-GB" sz="800" kern="1200" noProof="0" dirty="0">
                          <a:solidFill>
                            <a:srgbClr val="002060"/>
                          </a:solidFill>
                          <a:effectLst/>
                          <a:latin typeface="+mn-lt"/>
                          <a:ea typeface="+mn-ea"/>
                          <a:cs typeface="+mn-cs"/>
                        </a:rPr>
                        <a:t>- Executive Director of Performance and Transformation</a:t>
                      </a:r>
                    </a:p>
                    <a:p>
                      <a:pPr marL="171450" lvl="0" indent="-171450" algn="l" defTabSz="914400" rtl="0" eaLnBrk="1" latinLnBrk="0" hangingPunct="1">
                        <a:buFont typeface="Arial" panose="020B0604020202020204" pitchFamily="34" charset="0"/>
                        <a:buChar char="•"/>
                      </a:pPr>
                      <a:r>
                        <a:rPr lang="en-GB" sz="800" kern="1200" noProof="0" dirty="0">
                          <a:solidFill>
                            <a:srgbClr val="002060"/>
                          </a:solidFill>
                          <a:effectLst/>
                          <a:latin typeface="+mn-lt"/>
                          <a:ea typeface="+mn-ea"/>
                          <a:cs typeface="+mn-cs"/>
                        </a:rPr>
                        <a:t>NWL UCR Single Point of Access </a:t>
                      </a:r>
                      <a:r>
                        <a:rPr lang="en-GB" sz="800" b="1" kern="1200" noProof="0" dirty="0">
                          <a:solidFill>
                            <a:srgbClr val="002060"/>
                          </a:solidFill>
                          <a:effectLst/>
                          <a:latin typeface="+mn-lt"/>
                          <a:ea typeface="+mn-ea"/>
                          <a:cs typeface="+mn-cs"/>
                        </a:rPr>
                        <a:t>– Chris Hilton –</a:t>
                      </a:r>
                      <a:r>
                        <a:rPr lang="en-GB" sz="800" b="0" kern="1200" noProof="0" dirty="0">
                          <a:solidFill>
                            <a:srgbClr val="002060"/>
                          </a:solidFill>
                          <a:effectLst/>
                          <a:latin typeface="+mn-lt"/>
                          <a:ea typeface="+mn-ea"/>
                          <a:cs typeface="+mn-cs"/>
                        </a:rPr>
                        <a:t>As above </a:t>
                      </a:r>
                    </a:p>
                  </a:txBody>
                  <a:tcPr/>
                </a:tc>
                <a:tc>
                  <a:txBody>
                    <a:bodyPr/>
                    <a:lstStyle/>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Dan Boden </a:t>
                      </a:r>
                      <a:r>
                        <a:rPr lang="en-GB" sz="800" kern="1200" dirty="0">
                          <a:solidFill>
                            <a:srgbClr val="002060"/>
                          </a:solidFill>
                          <a:effectLst/>
                          <a:latin typeface="+mn-lt"/>
                          <a:ea typeface="+mn-ea"/>
                          <a:cs typeface="+mn-cs"/>
                        </a:rPr>
                        <a:t>– As above </a:t>
                      </a:r>
                    </a:p>
                  </a:txBody>
                  <a:tcPr/>
                </a:tc>
                <a:extLst>
                  <a:ext uri="{0D108BD9-81ED-4DB2-BD59-A6C34878D82A}">
                    <a16:rowId xmlns:a16="http://schemas.microsoft.com/office/drawing/2014/main" val="2023064796"/>
                  </a:ext>
                </a:extLst>
              </a:tr>
              <a:tr h="282452">
                <a:tc>
                  <a:txBody>
                    <a:bodyPr/>
                    <a:lstStyle/>
                    <a:p>
                      <a:r>
                        <a:rPr lang="en-GB" sz="800" dirty="0"/>
                        <a:t>7) 30 July 2025</a:t>
                      </a:r>
                    </a:p>
                  </a:txBody>
                  <a:tcPr/>
                </a:tc>
                <a:tc>
                  <a:txBody>
                    <a:bodyPr/>
                    <a:lstStyle/>
                    <a:p>
                      <a:pPr marL="171450" indent="-171450">
                        <a:buFont typeface="Arial" panose="020B0604020202020204" pitchFamily="34" charset="0"/>
                        <a:buChar char="•"/>
                      </a:pPr>
                      <a:r>
                        <a:rPr lang="en-GB" sz="800" dirty="0">
                          <a:solidFill>
                            <a:srgbClr val="002060"/>
                          </a:solidFill>
                        </a:rPr>
                        <a:t>Site management/ Escalation</a:t>
                      </a:r>
                    </a:p>
                    <a:p>
                      <a:pPr marL="171450" indent="-171450">
                        <a:buFont typeface="Arial" panose="020B0604020202020204" pitchFamily="34" charset="0"/>
                        <a:buChar char="•"/>
                      </a:pPr>
                      <a:r>
                        <a:rPr lang="en-GB" sz="800" dirty="0">
                          <a:solidFill>
                            <a:srgbClr val="002060"/>
                          </a:solidFill>
                        </a:rPr>
                        <a:t>Operational Pressures Escalation Levels </a:t>
                      </a:r>
                    </a:p>
                  </a:txBody>
                  <a:tcPr/>
                </a:tc>
                <a:tc>
                  <a:txBody>
                    <a:bodyPr/>
                    <a:lstStyle/>
                    <a:p>
                      <a:pPr marL="171450" indent="-171450" algn="l"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Alison Clements </a:t>
                      </a:r>
                      <a:r>
                        <a:rPr lang="en-GB" sz="800" kern="1200" dirty="0">
                          <a:solidFill>
                            <a:srgbClr val="002060"/>
                          </a:solidFill>
                          <a:effectLst/>
                          <a:latin typeface="+mn-lt"/>
                          <a:ea typeface="+mn-ea"/>
                          <a:cs typeface="+mn-cs"/>
                        </a:rPr>
                        <a:t>- Head Of Operations Patient Flow &amp; EPRR -University College London Hospitals NHS Foundation Trust</a:t>
                      </a:r>
                      <a:endParaRPr lang="en-US" sz="800" dirty="0"/>
                    </a:p>
                  </a:txBody>
                  <a:tcPr/>
                </a:tc>
                <a:tc>
                  <a:txBody>
                    <a:bodyPr/>
                    <a:lstStyle/>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Annie Prime </a:t>
                      </a:r>
                      <a:r>
                        <a:rPr lang="en-GB" sz="800" kern="1200" dirty="0">
                          <a:solidFill>
                            <a:srgbClr val="002060"/>
                          </a:solidFill>
                          <a:effectLst/>
                          <a:latin typeface="+mn-lt"/>
                          <a:ea typeface="+mn-ea"/>
                          <a:cs typeface="+mn-cs"/>
                        </a:rPr>
                        <a:t>– Deputy Director of UEC Improvement</a:t>
                      </a:r>
                    </a:p>
                    <a:p>
                      <a:pPr marL="171450" indent="-171450" algn="l" defTabSz="914400" rtl="0" eaLnBrk="1" latinLnBrk="0" hangingPunct="1">
                        <a:buFont typeface="Arial" panose="020B0604020202020204" pitchFamily="34" charset="0"/>
                        <a:buChar char="•"/>
                      </a:pPr>
                      <a:r>
                        <a:rPr lang="en-GB" sz="800" kern="1200" dirty="0">
                          <a:solidFill>
                            <a:srgbClr val="002060"/>
                          </a:solidFill>
                          <a:effectLst/>
                          <a:latin typeface="+mn-lt"/>
                          <a:ea typeface="+mn-ea"/>
                          <a:cs typeface="+mn-cs"/>
                        </a:rPr>
                        <a:t>Helen Krysinski – Head of Improvement (ECIST)</a:t>
                      </a:r>
                    </a:p>
                    <a:p>
                      <a:pPr marL="171450" indent="-171450" algn="l" defTabSz="914400" rtl="0" eaLnBrk="1" latinLnBrk="0" hangingPunct="1">
                        <a:buFont typeface="Arial" panose="020B0604020202020204" pitchFamily="34" charset="0"/>
                        <a:buChar char="•"/>
                      </a:pPr>
                      <a:r>
                        <a:rPr lang="en-GB" sz="800" kern="1200" dirty="0">
                          <a:solidFill>
                            <a:srgbClr val="002060"/>
                          </a:solidFill>
                          <a:effectLst/>
                          <a:latin typeface="+mn-lt"/>
                          <a:ea typeface="+mn-ea"/>
                          <a:cs typeface="+mn-cs"/>
                        </a:rPr>
                        <a:t>Stephan Natawidjaja – Head of Improvement (ECIST)</a:t>
                      </a:r>
                    </a:p>
                  </a:txBody>
                  <a:tcPr/>
                </a:tc>
                <a:extLst>
                  <a:ext uri="{0D108BD9-81ED-4DB2-BD59-A6C34878D82A}">
                    <a16:rowId xmlns:a16="http://schemas.microsoft.com/office/drawing/2014/main" val="2920440780"/>
                  </a:ext>
                </a:extLst>
              </a:tr>
              <a:tr h="281023">
                <a:tc>
                  <a:txBody>
                    <a:bodyPr/>
                    <a:lstStyle/>
                    <a:p>
                      <a:r>
                        <a:rPr lang="en-GB" sz="800" dirty="0"/>
                        <a:t>8) 14 August 2025</a:t>
                      </a:r>
                    </a:p>
                  </a:txBody>
                  <a:tcPr/>
                </a:tc>
                <a:tc>
                  <a:txBody>
                    <a:bodyPr/>
                    <a:lstStyle/>
                    <a:p>
                      <a:pPr marL="171450" indent="-171450">
                        <a:buFont typeface="Arial" panose="020B0604020202020204" pitchFamily="34" charset="0"/>
                        <a:buChar char="•"/>
                      </a:pPr>
                      <a:r>
                        <a:rPr lang="en-GB" sz="800" dirty="0">
                          <a:solidFill>
                            <a:srgbClr val="002060"/>
                          </a:solidFill>
                        </a:rPr>
                        <a:t>Discharge/ Care transfer hubs</a:t>
                      </a:r>
                    </a:p>
                    <a:p>
                      <a:pPr marL="171450" lvl="0" indent="-171450">
                        <a:buFont typeface="Arial" panose="020B0604020202020204" pitchFamily="34" charset="0"/>
                        <a:buChar char="•"/>
                      </a:pPr>
                      <a:r>
                        <a:rPr lang="en-GB" sz="800" dirty="0">
                          <a:solidFill>
                            <a:srgbClr val="002060"/>
                          </a:solidFill>
                        </a:rPr>
                        <a:t>Social Care Interaction</a:t>
                      </a:r>
                    </a:p>
                    <a:p>
                      <a:pPr marL="171450" lvl="0" indent="-171450">
                        <a:buFont typeface="Arial" panose="020B0604020202020204" pitchFamily="34" charset="0"/>
                        <a:buChar char="•"/>
                      </a:pPr>
                      <a:r>
                        <a:rPr lang="en-GB" sz="800" dirty="0">
                          <a:solidFill>
                            <a:srgbClr val="002060"/>
                          </a:solidFill>
                        </a:rPr>
                        <a:t>VCSE</a:t>
                      </a:r>
                    </a:p>
                  </a:txBody>
                  <a:tcPr/>
                </a:tc>
                <a:tc>
                  <a:txBody>
                    <a:bodyPr/>
                    <a:lstStyle/>
                    <a:p>
                      <a:pPr marL="171450" indent="-171450" algn="l" rtl="0" eaLnBrk="1" latinLnBrk="0" hangingPunct="1">
                        <a:buFont typeface="Arial" panose="020B0604020202020204" pitchFamily="34" charset="0"/>
                        <a:buChar char="•"/>
                      </a:pPr>
                      <a:r>
                        <a:rPr lang="en-GB" sz="800" kern="1200" dirty="0">
                          <a:solidFill>
                            <a:srgbClr val="002060"/>
                          </a:solidFill>
                          <a:effectLst/>
                          <a:latin typeface="+mn-lt"/>
                          <a:ea typeface="+mn-ea"/>
                          <a:cs typeface="+mn-cs"/>
                        </a:rPr>
                        <a:t>Discharge Lounge and Integrated Discharge Model –</a:t>
                      </a:r>
                      <a:r>
                        <a:rPr lang="en-GB" sz="800" b="1" kern="1200" dirty="0">
                          <a:solidFill>
                            <a:srgbClr val="002060"/>
                          </a:solidFill>
                          <a:effectLst/>
                          <a:latin typeface="+mn-lt"/>
                          <a:ea typeface="+mn-ea"/>
                          <a:cs typeface="+mn-cs"/>
                        </a:rPr>
                        <a:t> Jen King </a:t>
                      </a:r>
                      <a:r>
                        <a:rPr lang="en-GB" sz="800" kern="1200" dirty="0">
                          <a:solidFill>
                            <a:srgbClr val="002060"/>
                          </a:solidFill>
                          <a:effectLst/>
                          <a:latin typeface="+mn-lt"/>
                          <a:ea typeface="+mn-ea"/>
                          <a:cs typeface="+mn-cs"/>
                        </a:rPr>
                        <a:t>-Head of Integrated Discharge, Hillingdon Health Care Partnership</a:t>
                      </a:r>
                    </a:p>
                  </a:txBody>
                  <a:tcPr/>
                </a:tc>
                <a:tc>
                  <a:txBody>
                    <a:bodyPr/>
                    <a:lstStyle/>
                    <a:p>
                      <a:pPr marL="171450" indent="-171450" algn="l" defTabSz="914400" rtl="0" eaLnBrk="1" latinLnBrk="0" hangingPunct="1">
                        <a:buFont typeface="Arial" panose="020B0604020202020204" pitchFamily="34" charset="0"/>
                        <a:buChar char="•"/>
                      </a:pPr>
                      <a:r>
                        <a:rPr lang="en-GB" sz="800" b="1" kern="1200" dirty="0">
                          <a:solidFill>
                            <a:srgbClr val="002060"/>
                          </a:solidFill>
                          <a:effectLst/>
                          <a:latin typeface="+mn-lt"/>
                          <a:ea typeface="+mn-ea"/>
                          <a:cs typeface="+mn-cs"/>
                        </a:rPr>
                        <a:t>Briony Sloper – </a:t>
                      </a:r>
                      <a:r>
                        <a:rPr lang="en-GB" sz="800" b="0" kern="1200" dirty="0">
                          <a:solidFill>
                            <a:srgbClr val="002060"/>
                          </a:solidFill>
                          <a:effectLst/>
                          <a:latin typeface="+mn-lt"/>
                          <a:ea typeface="+mn-ea"/>
                          <a:cs typeface="+mn-cs"/>
                        </a:rPr>
                        <a:t>Deputy Director – Health and Care in the Community (NHSE - London Region)</a:t>
                      </a:r>
                      <a:endParaRPr lang="en-GB" sz="800" b="1" kern="1200" dirty="0">
                        <a:solidFill>
                          <a:srgbClr val="002060"/>
                        </a:solidFill>
                        <a:effectLst/>
                        <a:latin typeface="+mn-lt"/>
                        <a:ea typeface="+mn-ea"/>
                        <a:cs typeface="+mn-cs"/>
                      </a:endParaRPr>
                    </a:p>
                  </a:txBody>
                  <a:tcPr/>
                </a:tc>
                <a:extLst>
                  <a:ext uri="{0D108BD9-81ED-4DB2-BD59-A6C34878D82A}">
                    <a16:rowId xmlns:a16="http://schemas.microsoft.com/office/drawing/2014/main" val="1268674438"/>
                  </a:ext>
                </a:extLst>
              </a:tr>
            </a:tbl>
          </a:graphicData>
        </a:graphic>
      </p:graphicFrame>
      <p:grpSp>
        <p:nvGrpSpPr>
          <p:cNvPr id="2" name="Group 1">
            <a:extLst>
              <a:ext uri="{FF2B5EF4-FFF2-40B4-BE49-F238E27FC236}">
                <a16:creationId xmlns:a16="http://schemas.microsoft.com/office/drawing/2014/main" id="{06EF4F6D-E6D2-8875-FBFF-B136557D2161}"/>
              </a:ext>
            </a:extLst>
          </p:cNvPr>
          <p:cNvGrpSpPr/>
          <p:nvPr/>
        </p:nvGrpSpPr>
        <p:grpSpPr>
          <a:xfrm>
            <a:off x="2244317" y="1379673"/>
            <a:ext cx="7703366" cy="727893"/>
            <a:chOff x="1525647" y="2433899"/>
            <a:chExt cx="7703366" cy="725249"/>
          </a:xfrm>
        </p:grpSpPr>
        <p:sp>
          <p:nvSpPr>
            <p:cNvPr id="4" name="Oval 3">
              <a:extLst>
                <a:ext uri="{FF2B5EF4-FFF2-40B4-BE49-F238E27FC236}">
                  <a16:creationId xmlns:a16="http://schemas.microsoft.com/office/drawing/2014/main" id="{4183C45D-DECD-77FC-B0E1-34DC19225262}"/>
                </a:ext>
              </a:extLst>
            </p:cNvPr>
            <p:cNvSpPr/>
            <p:nvPr/>
          </p:nvSpPr>
          <p:spPr>
            <a:xfrm>
              <a:off x="1696014" y="2743200"/>
              <a:ext cx="122584" cy="115956"/>
            </a:xfrm>
            <a:prstGeom prst="ellipse">
              <a:avLst/>
            </a:prstGeom>
            <a:solidFill>
              <a:schemeClr val="accent4"/>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2E81E91B-09F2-D611-0D22-816231E8686D}"/>
                </a:ext>
              </a:extLst>
            </p:cNvPr>
            <p:cNvSpPr/>
            <p:nvPr/>
          </p:nvSpPr>
          <p:spPr>
            <a:xfrm>
              <a:off x="5920409" y="2739887"/>
              <a:ext cx="122584" cy="115956"/>
            </a:xfrm>
            <a:prstGeom prst="ellipse">
              <a:avLst/>
            </a:prstGeom>
            <a:solidFill>
              <a:schemeClr val="accent4"/>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6D89D6E1-B0C0-388E-705D-293FE54C6482}"/>
                </a:ext>
              </a:extLst>
            </p:cNvPr>
            <p:cNvSpPr/>
            <p:nvPr/>
          </p:nvSpPr>
          <p:spPr>
            <a:xfrm>
              <a:off x="8896582" y="2739887"/>
              <a:ext cx="122584" cy="115956"/>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9B2B64AC-C6D9-4975-94F0-36C84C942D97}"/>
                </a:ext>
              </a:extLst>
            </p:cNvPr>
            <p:cNvCxnSpPr>
              <a:cxnSpLocks/>
              <a:stCxn id="4" idx="6"/>
              <a:endCxn id="5" idx="2"/>
            </p:cNvCxnSpPr>
            <p:nvPr/>
          </p:nvCxnSpPr>
          <p:spPr>
            <a:xfrm flipV="1">
              <a:off x="1818598" y="2797865"/>
              <a:ext cx="4101811" cy="3313"/>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5C5DED69-DDCE-E39A-C549-C43EF343D209}"/>
                </a:ext>
              </a:extLst>
            </p:cNvPr>
            <p:cNvSpPr txBox="1"/>
            <p:nvPr/>
          </p:nvSpPr>
          <p:spPr>
            <a:xfrm>
              <a:off x="1525647" y="2433899"/>
              <a:ext cx="4517346" cy="429322"/>
            </a:xfrm>
            <a:prstGeom prst="rect">
              <a:avLst/>
            </a:prstGeom>
            <a:noFill/>
          </p:spPr>
          <p:txBody>
            <a:bodyPr wrap="square">
              <a:spAutoFit/>
            </a:bodyPr>
            <a:lstStyle/>
            <a:p>
              <a:pPr algn="ctr"/>
              <a:r>
                <a:rPr lang="en-GB" sz="1000" spc="-30" dirty="0">
                  <a:solidFill>
                    <a:schemeClr val="accent1"/>
                  </a:solidFill>
                </a:rPr>
                <a:t>1) </a:t>
              </a:r>
              <a:r>
                <a:rPr lang="en-GB" sz="1000" b="1" spc="-30" dirty="0">
                  <a:solidFill>
                    <a:schemeClr val="accent1"/>
                  </a:solidFill>
                </a:rPr>
                <a:t>Topic:</a:t>
              </a:r>
              <a:r>
                <a:rPr lang="en-GB" sz="1000" spc="-30" dirty="0">
                  <a:solidFill>
                    <a:schemeClr val="accent1"/>
                  </a:solidFill>
                </a:rPr>
                <a:t> 60min webinar covering one of the below subject expertise</a:t>
              </a:r>
            </a:p>
            <a:p>
              <a:pPr algn="ctr"/>
              <a:endParaRPr lang="en-GB" sz="1200" dirty="0">
                <a:solidFill>
                  <a:schemeClr val="accent1"/>
                </a:solidFill>
              </a:endParaRPr>
            </a:p>
          </p:txBody>
        </p:sp>
        <p:sp>
          <p:nvSpPr>
            <p:cNvPr id="10" name="Oval 9">
              <a:extLst>
                <a:ext uri="{FF2B5EF4-FFF2-40B4-BE49-F238E27FC236}">
                  <a16:creationId xmlns:a16="http://schemas.microsoft.com/office/drawing/2014/main" id="{8BC14271-DBBD-28F1-11D9-C5080E3089D3}"/>
                </a:ext>
              </a:extLst>
            </p:cNvPr>
            <p:cNvSpPr/>
            <p:nvPr/>
          </p:nvSpPr>
          <p:spPr>
            <a:xfrm>
              <a:off x="6149009" y="2739887"/>
              <a:ext cx="122584" cy="115956"/>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F792200F-870A-BCC6-B7E3-6F33AD74012C}"/>
                </a:ext>
              </a:extLst>
            </p:cNvPr>
            <p:cNvCxnSpPr>
              <a:cxnSpLocks/>
              <a:stCxn id="10" idx="6"/>
              <a:endCxn id="6" idx="2"/>
            </p:cNvCxnSpPr>
            <p:nvPr/>
          </p:nvCxnSpPr>
          <p:spPr>
            <a:xfrm>
              <a:off x="6271593" y="2797865"/>
              <a:ext cx="2624989" cy="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14E689EB-3A08-815C-C2A3-F80164EB4F01}"/>
                </a:ext>
              </a:extLst>
            </p:cNvPr>
            <p:cNvSpPr txBox="1"/>
            <p:nvPr/>
          </p:nvSpPr>
          <p:spPr>
            <a:xfrm>
              <a:off x="5981701" y="2913821"/>
              <a:ext cx="3247312" cy="245327"/>
            </a:xfrm>
            <a:prstGeom prst="rect">
              <a:avLst/>
            </a:prstGeom>
            <a:noFill/>
          </p:spPr>
          <p:txBody>
            <a:bodyPr wrap="square">
              <a:spAutoFit/>
            </a:bodyPr>
            <a:lstStyle/>
            <a:p>
              <a:pPr algn="ctr"/>
              <a:r>
                <a:rPr lang="en-GB" sz="1000" spc="-30" dirty="0">
                  <a:solidFill>
                    <a:schemeClr val="accent6">
                      <a:lumMod val="75000"/>
                    </a:schemeClr>
                  </a:solidFill>
                </a:rPr>
                <a:t>2) Soft Skill: 30min development session</a:t>
              </a:r>
              <a:endParaRPr lang="en-GB" sz="1000" dirty="0">
                <a:solidFill>
                  <a:schemeClr val="accent6">
                    <a:lumMod val="75000"/>
                  </a:schemeClr>
                </a:solidFill>
              </a:endParaRPr>
            </a:p>
          </p:txBody>
        </p:sp>
      </p:grpSp>
    </p:spTree>
    <p:extLst>
      <p:ext uri="{BB962C8B-B14F-4D97-AF65-F5344CB8AC3E}">
        <p14:creationId xmlns:p14="http://schemas.microsoft.com/office/powerpoint/2010/main" val="3812110777"/>
      </p:ext>
    </p:extLst>
  </p:cSld>
  <p:clrMapOvr>
    <a:masterClrMapping/>
  </p:clrMapOvr>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220A3E5A37674DA2E7904BCD0FE21A" ma:contentTypeVersion="4" ma:contentTypeDescription="Create a new document." ma:contentTypeScope="" ma:versionID="d5870fb2516e98c3aa967bac7a30677e">
  <xsd:schema xmlns:xsd="http://www.w3.org/2001/XMLSchema" xmlns:xs="http://www.w3.org/2001/XMLSchema" xmlns:p="http://schemas.microsoft.com/office/2006/metadata/properties" xmlns:ns2="bb14b9a1-6664-44a7-bf70-a2342ca6b406" targetNamespace="http://schemas.microsoft.com/office/2006/metadata/properties" ma:root="true" ma:fieldsID="a34d9ca4ef1f80ecb203d1059f8ef25e" ns2:_="">
    <xsd:import namespace="bb14b9a1-6664-44a7-bf70-a2342ca6b40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14b9a1-6664-44a7-bf70-a2342ca6b4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2B3C52-C4E5-4003-8240-632FDE102EAB}">
  <ds:schemaRefs>
    <ds:schemaRef ds:uri="http://schemas.openxmlformats.org/package/2006/metadata/core-properties"/>
    <ds:schemaRef ds:uri="http://purl.org/dc/elements/1.1/"/>
    <ds:schemaRef ds:uri="http://purl.org/dc/dcmitype/"/>
    <ds:schemaRef ds:uri="http://schemas.microsoft.com/office/2006/metadata/properties"/>
    <ds:schemaRef ds:uri="http://schemas.microsoft.com/office/infopath/2007/PartnerControls"/>
    <ds:schemaRef ds:uri="http://schemas.microsoft.com/office/2006/documentManagement/types"/>
    <ds:schemaRef ds:uri="bb14b9a1-6664-44a7-bf70-a2342ca6b406"/>
    <ds:schemaRef ds:uri="http://www.w3.org/XML/1998/namespace"/>
    <ds:schemaRef ds:uri="http://purl.org/dc/terms/"/>
  </ds:schemaRefs>
</ds:datastoreItem>
</file>

<file path=customXml/itemProps2.xml><?xml version="1.0" encoding="utf-8"?>
<ds:datastoreItem xmlns:ds="http://schemas.openxmlformats.org/officeDocument/2006/customXml" ds:itemID="{70D27BA3-D125-4393-AE56-14817E7588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14b9a1-6664-44a7-bf70-a2342ca6b4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B6D4F5-ECA0-4A22-A4DD-3335756FD664}">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497</TotalTime>
  <Words>490</Words>
  <Application>Microsoft Office PowerPoint</Application>
  <PresentationFormat>Widescreen</PresentationFormat>
  <Paragraphs>65</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NHSD-Refresh-Theme-NOV1120B</vt:lpstr>
      <vt:lpstr>Excellence in Service Management – Phase II Agenda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lastModifiedBy>DE SA, Sharon (NHS ENGLAND - X24)</cp:lastModifiedBy>
  <cp:revision>83</cp:revision>
  <dcterms:created xsi:type="dcterms:W3CDTF">2020-11-30T10:49:03Z</dcterms:created>
  <dcterms:modified xsi:type="dcterms:W3CDTF">2025-04-02T09:59:29Z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0x0101001F220A3E5A37674DA2E7904BCD0FE21A</vt:lpwstr>
  </property>
  <property fmtid="{D5CDD505-2E9C-101B-9397-08002B2CF9AE}" pid="3" name="_dlc_DocIdItemGuid">
    <vt:lpwstr>56579ddb-1cdf-4035-9a3d-2da04fab6c26</vt:lpwstr>
  </property>
  <property fmtid="{D5CDD505-2E9C-101B-9397-08002B2CF9AE}" pid="4" name="MediaServiceImageTags">
    <vt:lpwstr/>
  </property>
  <property fmtid="{D5CDD505-2E9C-101B-9397-08002B2CF9AE}" pid="5" name="Order">
    <vt:r8>6140400</vt:r8>
  </property>
  <property fmtid="{D5CDD505-2E9C-101B-9397-08002B2CF9AE}" pid="6" name="_ExtendedDescription">
    <vt:lpwstr/>
  </property>
</Properties>
</file>