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9"/>
          <p:cNvSpPr>
            <a:spLocks noGrp="1"/>
          </p:cNvSpPr>
          <p:nvPr>
            <p:ph type="title" hasCustomPrompt="1"/>
          </p:nvPr>
        </p:nvSpPr>
        <p:spPr>
          <a:xfrm>
            <a:off x="599385" y="3660488"/>
            <a:ext cx="10515600" cy="689541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9385" y="4364955"/>
            <a:ext cx="9144000" cy="47324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baseline="0">
                <a:solidFill>
                  <a:srgbClr val="005EB8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9" name="Picture 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7959884-1B4F-43C5-92F7-E44DF373C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  <p:pic>
        <p:nvPicPr>
          <p:cNvPr id="5" name="Content Placeholder 16">
            <a:extLst>
              <a:ext uri="{FF2B5EF4-FFF2-40B4-BE49-F238E27FC236}">
                <a16:creationId xmlns:a16="http://schemas.microsoft.com/office/drawing/2014/main" id="{5FDDE1C8-218E-4901-92BB-E0ADB27DCE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5237"/>
            <a:ext cx="12192000" cy="3094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733EB1D2-9EB5-4BBA-9043-DD9322866AB7}"/>
              </a:ext>
            </a:extLst>
          </p:cNvPr>
          <p:cNvSpPr txBox="1"/>
          <p:nvPr userDrawn="1"/>
        </p:nvSpPr>
        <p:spPr>
          <a:xfrm>
            <a:off x="3434080" y="5792942"/>
            <a:ext cx="532384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7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20240" y="1649628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4921" y="854465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6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14086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9DDF55-BA70-4132-8564-3BADE2F816C3}"/>
              </a:ext>
            </a:extLst>
          </p:cNvPr>
          <p:cNvSpPr txBox="1"/>
          <p:nvPr/>
        </p:nvSpPr>
        <p:spPr>
          <a:xfrm>
            <a:off x="634767" y="226503"/>
            <a:ext cx="10922466" cy="720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RMOC ANNUAL NATIONAL EVENT – 8</a:t>
            </a:r>
            <a:r>
              <a:rPr lang="en-GB" sz="1400" b="1" baseline="30000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GB" sz="1400" b="1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OCTOBER 2019 – 10.00am-4.00pm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700" b="1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Holiday Inn London Kensington High Street, Wrights Lane, Kensington, London, W8 5SP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9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9:30 REGISTRATION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rgbClr val="0072B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10.00 Welcome and Introduction to the day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Keith Ridge, Chief Pharmaceutical Officer, NHS England and NHS Improvement and Julie Wood, Chief Executive, NHS Clinical Commissioners (Co-chairs of MOOG)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10.15 </a:t>
            </a:r>
            <a:r>
              <a:rPr lang="en-GB" sz="1400" baseline="-250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RMOC Operating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en-GB" sz="1400" baseline="-250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odel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Gareth Arthur, Director of Strategy and Policy, Specialised Commissioning, NHS England and NHS Improvement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10.30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How RMOCs will support Medicines Value Programme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Richard Cattell – Medicines Value Programme Clinical Lead, NHS England and NHS Improvement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10.45 Accelerated Access Collaborative – Rapid Uptake Products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Anna Dijkstra, Deputy Director of the Accelerated Access Collaborative</a:t>
            </a: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11.00 How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NICE will support delivery of RMOC Operating Model 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Jennifer Prescott, CHTE Associate Director – Planning, operations and topic selection and Eric Power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Programme Director for Medicines and Technologies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11:15 REFRESHMENT BREAK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11.30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of RMOC success, setting out future priorities and thoughts on Operating Model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tabLst>
                <a:tab pos="3369945" algn="l"/>
              </a:tabLs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 England and NHS Improvement Regional Chief Pharmacists</a:t>
            </a: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sz="1400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75B56A-7FC7-48A9-A11A-E7EC19E39025}"/>
              </a:ext>
            </a:extLst>
          </p:cNvPr>
          <p:cNvSpPr txBox="1"/>
          <p:nvPr/>
        </p:nvSpPr>
        <p:spPr>
          <a:xfrm>
            <a:off x="634767" y="545284"/>
            <a:ext cx="1092246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11.45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Breakout session 1</a:t>
            </a:r>
            <a:endParaRPr lang="en-GB" sz="1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Reflections on morning presentations – What is the</a:t>
            </a:r>
            <a: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way for the RMOCs to make a difference and what “good”, will look like?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Facilitated by NHS England and NHS Improvement Regional Chief Pharmacist’s/RMOC Secretariats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12.30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Breakout session 1 feedback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 England and NHS Improvement Regional Chief Pharmacist’s/RMOC Secretariats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12:45 LUNCH &amp; NETWORKING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13.45 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Breakout session 2 – choice of 4 sessions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RMOCs use data to drive clinically effective care? 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Anna Rowan, Medicines Analysis, Strategy &amp; Policy NHS England &amp; NHS Improvement and Brian </a:t>
            </a:r>
            <a:r>
              <a:rPr lang="en-GB" sz="1400" b="1" i="1" baseline="-25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MacKenna</a:t>
            </a: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Specialist Pharmacist Adviser &amp; Medicines Data Clinical Lead</a:t>
            </a:r>
          </a:p>
          <a:p>
            <a:pPr>
              <a:spcAft>
                <a:spcPts val="0"/>
              </a:spcAft>
            </a:pP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RMOCs can make a difference in AAC priority uptake?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Steve Brown, NHS England and NHS Improvement, Regional Chief Pharmacist South East and South West</a:t>
            </a:r>
          </a:p>
          <a:p>
            <a:pPr>
              <a:spcAft>
                <a:spcPts val="0"/>
              </a:spcAft>
            </a:pP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Integrating NHS Pharmacy and Medicines Optimisation Programme (IPMO) and RMOC alignment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Wasim </a:t>
            </a:r>
            <a:r>
              <a:rPr lang="en-GB" sz="1400" b="1" i="1" baseline="-25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Baqir</a:t>
            </a: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National Pharmacy Lead (Care Homes), Pharmacy Integration Programme, NHS England and NHS Improvement</a:t>
            </a:r>
          </a:p>
          <a:p>
            <a:pPr lvl="0"/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400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RMOCs support STPs, ICSs and PCNs with delivery of local/regional priorities? 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Richard Seal, NHS England and NHS Improvement, Regional Chief Pharmacist Midlands and East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36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75B56A-7FC7-48A9-A11A-E7EC19E39025}"/>
              </a:ext>
            </a:extLst>
          </p:cNvPr>
          <p:cNvSpPr txBox="1"/>
          <p:nvPr/>
        </p:nvSpPr>
        <p:spPr>
          <a:xfrm>
            <a:off x="634767" y="503339"/>
            <a:ext cx="10922466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14.30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Breakout session 2 feedback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NHS England and NHS Improvement Regional Chief Pharmacist’s/RMOC Secretariats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GB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1400" b="1" baseline="-25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14:45 REFRESHMENT BREAK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15.00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 voice - How can RMOCs become truly patient-focussed?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Graham Prestwich – Lay member North RMOC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15.30</a:t>
            </a:r>
            <a:r>
              <a:rPr lang="en-GB" sz="1400" b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Closing remarks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i="1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Keith Ridge, Chief Pharmaceutical Officer, NHS England and NHS Improvement and Julie Wood, Chief Executive, NHS Clinical Commissioners 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400" b="1" baseline="-25000" dirty="0">
                <a:solidFill>
                  <a:srgbClr val="BB0E8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15.45 CLOSE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911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Improvement">
      <a:dk1>
        <a:srgbClr val="000000"/>
      </a:dk1>
      <a:lt1>
        <a:srgbClr val="FFFFFF"/>
      </a:lt1>
      <a:dk2>
        <a:srgbClr val="003087"/>
      </a:dk2>
      <a:lt2>
        <a:srgbClr val="005EB8"/>
      </a:lt2>
      <a:accent1>
        <a:srgbClr val="005EB8"/>
      </a:accent1>
      <a:accent2>
        <a:srgbClr val="41B6E6"/>
      </a:accent2>
      <a:accent3>
        <a:srgbClr val="768692"/>
      </a:accent3>
      <a:accent4>
        <a:srgbClr val="00A499"/>
      </a:accent4>
      <a:accent5>
        <a:srgbClr val="006747"/>
      </a:accent5>
      <a:accent6>
        <a:srgbClr val="00A9CE"/>
      </a:accent6>
      <a:hlink>
        <a:srgbClr val="0072CE"/>
      </a:hlink>
      <a:folHlink>
        <a:srgbClr val="41B6E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53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Marshall</dc:creator>
  <cp:lastModifiedBy>Vicki Marshall</cp:lastModifiedBy>
  <cp:revision>6</cp:revision>
  <dcterms:created xsi:type="dcterms:W3CDTF">2019-10-02T11:39:38Z</dcterms:created>
  <dcterms:modified xsi:type="dcterms:W3CDTF">2019-10-02T13:49:23Z</dcterms:modified>
</cp:coreProperties>
</file>